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  <p:sldMasterId id="2147483657" r:id="rId2"/>
    <p:sldMasterId id="2147483660" r:id="rId3"/>
  </p:sldMasterIdLst>
  <p:notesMasterIdLst>
    <p:notesMasterId r:id="rId18"/>
  </p:notesMasterIdLst>
  <p:sldIdLst>
    <p:sldId id="258" r:id="rId4"/>
    <p:sldId id="260" r:id="rId5"/>
    <p:sldId id="261" r:id="rId6"/>
    <p:sldId id="262" r:id="rId7"/>
    <p:sldId id="275" r:id="rId8"/>
    <p:sldId id="266" r:id="rId9"/>
    <p:sldId id="267" r:id="rId10"/>
    <p:sldId id="280" r:id="rId11"/>
    <p:sldId id="270" r:id="rId12"/>
    <p:sldId id="271" r:id="rId13"/>
    <p:sldId id="272" r:id="rId14"/>
    <p:sldId id="273" r:id="rId15"/>
    <p:sldId id="279" r:id="rId16"/>
    <p:sldId id="281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6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F0E6D-9C31-4D1D-A194-496296EAFBA5}" type="datetimeFigureOut">
              <a:rPr lang="en-AU" smtClean="0"/>
              <a:pPr/>
              <a:t>11/07/2012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F16C1-00A4-4B5E-8B86-D7D1830EC3A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These environmental</a:t>
            </a:r>
            <a:r>
              <a:rPr lang="en-AU" baseline="0" dirty="0" smtClean="0"/>
              <a:t> changes likely to influence whole range of attributes and processes... Perhaps greatest challenges are to quantify how </a:t>
            </a:r>
            <a:r>
              <a:rPr lang="en-AU" baseline="0" dirty="0" err="1" smtClean="0"/>
              <a:t>env</a:t>
            </a:r>
            <a:r>
              <a:rPr lang="en-AU" baseline="0" dirty="0" smtClean="0"/>
              <a:t> change is currently affecting these processes and forecast how fish pops will be affected in future.  This is obviously a huge challenge but I think one of the most promising ways of moving forward is to take an </a:t>
            </a:r>
            <a:r>
              <a:rPr lang="en-AU" baseline="0" dirty="0" err="1" smtClean="0"/>
              <a:t>ecophysiological</a:t>
            </a:r>
            <a:r>
              <a:rPr lang="en-AU" baseline="0" dirty="0" smtClean="0"/>
              <a:t> approach on the basis that the attainment and...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DE996-B7B0-44E8-8D40-0979429DB93A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DE996-B7B0-44E8-8D40-0979429DB93A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This varies</a:t>
            </a:r>
            <a:r>
              <a:rPr lang="en-AU" baseline="0" dirty="0" smtClean="0"/>
              <a:t> between species – whereas a tuna might be up here, a flounder would be expected to be down here.  Also varies within species, for example within humans an athletic person may have a VO2max up here while a couch potato would have one down here, and therefore couldn’t achieve as many of these processes simultaneously.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F16C1-00A4-4B5E-8B86-D7D1830EC3A6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Earlier</a:t>
            </a:r>
            <a:r>
              <a:rPr lang="en-AU" baseline="0" dirty="0" smtClean="0"/>
              <a:t> this year went to lizard island and measured the min and max metabolic rates of several species to determine if any correlation with ecology.  Although don’t know a whole lot about movement and ecology of juvenile trout, metabolic measurements provide some insight suggesting active high energy demand lifestyle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DE996-B7B0-44E8-8D40-0979429DB93A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But the metabolic capacities are not set in stone – they can be modulated by environmental variables...for example, here are some data from a study we did on coral trout examining</a:t>
            </a:r>
            <a:r>
              <a:rPr lang="en-AU" baseline="0" dirty="0" smtClean="0"/>
              <a:t> thermal acclimation of metabolism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F16C1-00A4-4B5E-8B86-D7D1830EC3A6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DE996-B7B0-44E8-8D40-0979429DB93A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DE996-B7B0-44E8-8D40-0979429DB93A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DE996-B7B0-44E8-8D40-0979429DB93A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7472" y="2022453"/>
            <a:ext cx="6907740" cy="476236"/>
          </a:xfrm>
        </p:spPr>
        <p:txBody>
          <a:bodyPr>
            <a:no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Click to edit 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5719" y="2543555"/>
            <a:ext cx="6400800" cy="39426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2974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E110C-352C-468A-A04C-42DF25CE6709}" type="datetimeFigureOut">
              <a:rPr lang="en-US" smtClean="0"/>
              <a:pPr/>
              <a:t>7/11/2012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3A22-3904-4E0B-B0BA-3CE5E28A17A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7472" y="2022453"/>
            <a:ext cx="6907740" cy="476236"/>
          </a:xfrm>
        </p:spPr>
        <p:txBody>
          <a:bodyPr>
            <a:no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5719" y="2543555"/>
            <a:ext cx="6400800" cy="39426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12974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E110C-352C-468A-A04C-42DF25CE6709}" type="datetimeFigureOut">
              <a:rPr lang="en-US" smtClean="0"/>
              <a:pPr/>
              <a:t>7/11/2012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3A22-3904-4E0B-B0BA-3CE5E28A17A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B4A5CC2-81A8-464A-92C5-6B40956A543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744870-D975-D24F-B7E2-0DBD1C9D8E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9287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3" y="482421"/>
            <a:ext cx="4643131" cy="5808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552" y="1366859"/>
            <a:ext cx="7400248" cy="32277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02054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B4A5CC2-81A8-464A-92C5-6B40956A543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744870-D975-D24F-B7E2-0DBD1C9D8E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8870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2" y="482421"/>
            <a:ext cx="5533820" cy="58080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B4A5CC2-81A8-464A-92C5-6B40956A543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744870-D975-D24F-B7E2-0DBD1C9D8E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3033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552" y="482421"/>
            <a:ext cx="5533820" cy="58080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B4A5CC2-81A8-464A-92C5-6B40956A543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744870-D975-D24F-B7E2-0DBD1C9D8E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438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11" Type="http://schemas.openxmlformats.org/officeDocument/2006/relationships/image" Target="../media/image8.emf"/><Relationship Id="rId5" Type="http://schemas.openxmlformats.org/officeDocument/2006/relationships/image" Target="../media/image2.emf"/><Relationship Id="rId10" Type="http://schemas.openxmlformats.org/officeDocument/2006/relationships/image" Target="../media/image7.jpeg"/><Relationship Id="rId4" Type="http://schemas.openxmlformats.org/officeDocument/2006/relationships/image" Target="../media/image1.emf"/><Relationship Id="rId9" Type="http://schemas.openxmlformats.org/officeDocument/2006/relationships/image" Target="../media/image6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2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emf"/><Relationship Id="rId11" Type="http://schemas.openxmlformats.org/officeDocument/2006/relationships/image" Target="../media/image8.emf"/><Relationship Id="rId5" Type="http://schemas.openxmlformats.org/officeDocument/2006/relationships/image" Target="../media/image2.emf"/><Relationship Id="rId10" Type="http://schemas.openxmlformats.org/officeDocument/2006/relationships/image" Target="../media/image7.jpeg"/><Relationship Id="rId4" Type="http://schemas.openxmlformats.org/officeDocument/2006/relationships/image" Target="../media/image1.emf"/><Relationship Id="rId9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11" Type="http://schemas.openxmlformats.org/officeDocument/2006/relationships/image" Target="../media/image4.emf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8.emf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95786" cy="518043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3DD24-6BA8-C243-9BD2-8AFF9102CC5B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77D0C-2248-3E45-B4B1-6E78AE5FF33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1902" y="79164"/>
            <a:ext cx="8928456" cy="49802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1832" y="1515296"/>
            <a:ext cx="944048" cy="18963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99884" y="1515296"/>
            <a:ext cx="7760396" cy="18963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>
            <a:alphaModFix amt="64000"/>
          </a:blip>
          <a:stretch>
            <a:fillRect/>
          </a:stretch>
        </p:blipFill>
        <p:spPr>
          <a:xfrm>
            <a:off x="191832" y="4759110"/>
            <a:ext cx="8768448" cy="252011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834062" y="4835007"/>
            <a:ext cx="2633935" cy="128485"/>
          </a:xfrm>
          <a:prstGeom prst="rect">
            <a:avLst/>
          </a:prstGeom>
        </p:spPr>
      </p:pic>
      <p:pic>
        <p:nvPicPr>
          <p:cNvPr id="13" name="Picture 12" descr="solander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832" y="3451380"/>
            <a:ext cx="8763700" cy="1267968"/>
          </a:xfrm>
          <a:prstGeom prst="rect">
            <a:avLst/>
          </a:prstGeom>
        </p:spPr>
      </p:pic>
      <p:pic>
        <p:nvPicPr>
          <p:cNvPr id="21" name="Picture 20" descr="reef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832" y="142875"/>
            <a:ext cx="2889504" cy="1331072"/>
          </a:xfrm>
          <a:prstGeom prst="rect">
            <a:avLst/>
          </a:prstGeom>
        </p:spPr>
      </p:pic>
      <p:pic>
        <p:nvPicPr>
          <p:cNvPr id="22" name="Picture 21" descr="fish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6044" y="142875"/>
            <a:ext cx="5809488" cy="13310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297055" y="3586574"/>
            <a:ext cx="2211570" cy="51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316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95786" cy="518043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3DD24-6BA8-C243-9BD2-8AFF9102CC5B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77D0C-2248-3E45-B4B1-6E78AE5FF33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902" y="79164"/>
            <a:ext cx="8928456" cy="49802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832" y="1515296"/>
            <a:ext cx="944048" cy="18963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9884" y="1515296"/>
            <a:ext cx="7760396" cy="18963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alphaModFix amt="64000"/>
          </a:blip>
          <a:stretch>
            <a:fillRect/>
          </a:stretch>
        </p:blipFill>
        <p:spPr>
          <a:xfrm>
            <a:off x="191832" y="4759110"/>
            <a:ext cx="8768448" cy="252011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4062" y="4835007"/>
            <a:ext cx="2633935" cy="128485"/>
          </a:xfrm>
          <a:prstGeom prst="rect">
            <a:avLst/>
          </a:prstGeom>
        </p:spPr>
      </p:pic>
      <p:pic>
        <p:nvPicPr>
          <p:cNvPr id="13" name="Picture 12" descr="solander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2" y="3451380"/>
            <a:ext cx="8763700" cy="1267968"/>
          </a:xfrm>
          <a:prstGeom prst="rect">
            <a:avLst/>
          </a:prstGeom>
        </p:spPr>
      </p:pic>
      <p:pic>
        <p:nvPicPr>
          <p:cNvPr id="21" name="Picture 20" descr="reef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2" y="142875"/>
            <a:ext cx="2889504" cy="1331072"/>
          </a:xfrm>
          <a:prstGeom prst="rect">
            <a:avLst/>
          </a:prstGeom>
        </p:spPr>
      </p:pic>
      <p:pic>
        <p:nvPicPr>
          <p:cNvPr id="22" name="Picture 21" descr="fish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044" y="142875"/>
            <a:ext cx="5809488" cy="13310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97055" y="3586574"/>
            <a:ext cx="2211570" cy="51243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95786" cy="518043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1902" y="79164"/>
            <a:ext cx="8928456" cy="498025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1832" y="1515296"/>
            <a:ext cx="944048" cy="189639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99884" y="1515296"/>
            <a:ext cx="7760396" cy="189639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>
            <a:alphaModFix amt="64000"/>
          </a:blip>
          <a:stretch>
            <a:fillRect/>
          </a:stretch>
        </p:blipFill>
        <p:spPr>
          <a:xfrm>
            <a:off x="191832" y="4759110"/>
            <a:ext cx="8768448" cy="252011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834062" y="4835007"/>
            <a:ext cx="2633935" cy="128485"/>
          </a:xfrm>
          <a:prstGeom prst="rect">
            <a:avLst/>
          </a:prstGeom>
        </p:spPr>
      </p:pic>
      <p:pic>
        <p:nvPicPr>
          <p:cNvPr id="28" name="Picture 27" descr="solander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832" y="3451380"/>
            <a:ext cx="8763700" cy="1267968"/>
          </a:xfrm>
          <a:prstGeom prst="rect">
            <a:avLst/>
          </a:prstGeom>
        </p:spPr>
      </p:pic>
      <p:pic>
        <p:nvPicPr>
          <p:cNvPr id="29" name="Picture 28" descr="reef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832" y="142875"/>
            <a:ext cx="2889504" cy="1331072"/>
          </a:xfrm>
          <a:prstGeom prst="rect">
            <a:avLst/>
          </a:prstGeom>
        </p:spPr>
      </p:pic>
      <p:pic>
        <p:nvPicPr>
          <p:cNvPr id="30" name="Picture 29" descr="fish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6044" y="142875"/>
            <a:ext cx="5809488" cy="133107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297055" y="3586574"/>
            <a:ext cx="2211570" cy="5124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5316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95786" cy="518043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902" y="79164"/>
            <a:ext cx="8928456" cy="49802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832" y="140806"/>
            <a:ext cx="944048" cy="1080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99884" y="140806"/>
            <a:ext cx="7760396" cy="1080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alphaModFix amt="64000"/>
          </a:blip>
          <a:stretch>
            <a:fillRect/>
          </a:stretch>
        </p:blipFill>
        <p:spPr>
          <a:xfrm>
            <a:off x="191832" y="4759110"/>
            <a:ext cx="8768448" cy="252011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24564" y="502355"/>
            <a:ext cx="2455676" cy="5689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69000" y="4831076"/>
            <a:ext cx="2511240" cy="122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18396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1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5.gif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gif"/><Relationship Id="rId13" Type="http://schemas.openxmlformats.org/officeDocument/2006/relationships/image" Target="../media/image55.gif"/><Relationship Id="rId3" Type="http://schemas.openxmlformats.org/officeDocument/2006/relationships/image" Target="../media/image45.gif"/><Relationship Id="rId7" Type="http://schemas.openxmlformats.org/officeDocument/2006/relationships/image" Target="../media/image49.gif"/><Relationship Id="rId12" Type="http://schemas.openxmlformats.org/officeDocument/2006/relationships/image" Target="../media/image54.gi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gif"/><Relationship Id="rId11" Type="http://schemas.openxmlformats.org/officeDocument/2006/relationships/image" Target="../media/image53.gif"/><Relationship Id="rId5" Type="http://schemas.openxmlformats.org/officeDocument/2006/relationships/image" Target="../media/image47.gif"/><Relationship Id="rId15" Type="http://schemas.openxmlformats.org/officeDocument/2006/relationships/image" Target="../media/image57.jpeg"/><Relationship Id="rId10" Type="http://schemas.openxmlformats.org/officeDocument/2006/relationships/image" Target="../media/image52.gif"/><Relationship Id="rId4" Type="http://schemas.openxmlformats.org/officeDocument/2006/relationships/image" Target="../media/image46.gif"/><Relationship Id="rId9" Type="http://schemas.openxmlformats.org/officeDocument/2006/relationships/image" Target="../media/image51.gif"/><Relationship Id="rId1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7472" y="1918543"/>
            <a:ext cx="6907740" cy="476236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Cardiorespiratory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physiology and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energetics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reef fishes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5719" y="2834503"/>
            <a:ext cx="6400800" cy="394261"/>
          </a:xfrm>
        </p:spPr>
        <p:txBody>
          <a:bodyPr>
            <a:no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Timothy Clark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82453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285721" y="160718"/>
            <a:ext cx="67764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002060"/>
                </a:solidFill>
              </a:rPr>
              <a:t>Great Barrier Reef and environmental change</a:t>
            </a:r>
            <a:endParaRPr lang="en-CA" sz="2800" dirty="0">
              <a:solidFill>
                <a:srgbClr val="002060"/>
              </a:solidFill>
            </a:endParaRPr>
          </a:p>
        </p:txBody>
      </p:sp>
      <p:pic>
        <p:nvPicPr>
          <p:cNvPr id="9" name="Picture 8" descr="anchor-damage-cor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573528"/>
            <a:ext cx="2476977" cy="1393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Picture-63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8828" y="951570"/>
            <a:ext cx="2367234" cy="1601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11"/>
          <p:cNvGrpSpPr/>
          <p:nvPr/>
        </p:nvGrpSpPr>
        <p:grpSpPr>
          <a:xfrm>
            <a:off x="407385" y="604701"/>
            <a:ext cx="3199679" cy="1948516"/>
            <a:chOff x="251520" y="764704"/>
            <a:chExt cx="3941198" cy="2694569"/>
          </a:xfrm>
        </p:grpSpPr>
        <p:pic>
          <p:nvPicPr>
            <p:cNvPr id="13" name="Picture 12" descr="Global_Warming_Predictions.png"/>
            <p:cNvPicPr>
              <a:picLocks noChangeAspect="1"/>
            </p:cNvPicPr>
            <p:nvPr/>
          </p:nvPicPr>
          <p:blipFill>
            <a:blip r:embed="rId4" cstate="print"/>
            <a:srcRect t="9364"/>
            <a:stretch>
              <a:fillRect/>
            </a:stretch>
          </p:blipFill>
          <p:spPr>
            <a:xfrm>
              <a:off x="251520" y="908720"/>
              <a:ext cx="3941198" cy="2550553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123728" y="764704"/>
              <a:ext cx="987607" cy="1853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67544" y="1052736"/>
              <a:ext cx="1440160" cy="1440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16" name="Picture 15" descr="Co2TimeSeries.gif"/>
          <p:cNvPicPr>
            <a:picLocks noChangeAspect="1"/>
          </p:cNvPicPr>
          <p:nvPr/>
        </p:nvPicPr>
        <p:blipFill>
          <a:blip r:embed="rId5" cstate="print"/>
          <a:srcRect l="3317" t="11184" r="4335" b="7471"/>
          <a:stretch>
            <a:fillRect/>
          </a:stretch>
        </p:blipFill>
        <p:spPr>
          <a:xfrm>
            <a:off x="4696691" y="3046311"/>
            <a:ext cx="3547717" cy="1901703"/>
          </a:xfrm>
          <a:prstGeom prst="rect">
            <a:avLst/>
          </a:prstGeom>
        </p:spPr>
      </p:pic>
      <p:pic>
        <p:nvPicPr>
          <p:cNvPr id="17" name="Picture 16" descr="mar-box6-10-floodplum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9" y="2867059"/>
            <a:ext cx="3445498" cy="2092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snapp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94786" y="1599643"/>
            <a:ext cx="2553843" cy="1446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285721" y="160718"/>
            <a:ext cx="5683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002060"/>
                </a:solidFill>
              </a:rPr>
              <a:t>Environmental change and GBR fishes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3184819"/>
            <a:ext cx="8640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Attainment and efficient utilisation of energy is fundamental</a:t>
            </a:r>
            <a:endParaRPr lang="en-A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 rot="20080539">
            <a:off x="2228055" y="1145955"/>
            <a:ext cx="25930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Persistence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 rot="1685924">
            <a:off x="3071773" y="1091187"/>
            <a:ext cx="293445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Distributions</a:t>
            </a:r>
            <a:endParaRPr lang="en-US" sz="40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 rot="21217798">
            <a:off x="3797838" y="1084471"/>
            <a:ext cx="29763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Home ranges</a:t>
            </a:r>
            <a:endParaRPr lang="en-US" sz="4000" b="1" cap="none" spc="0" dirty="0">
              <a:ln w="1143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 rot="2389925">
            <a:off x="4165314" y="1165598"/>
            <a:ext cx="247054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Food webs</a:t>
            </a:r>
            <a:endParaRPr lang="en-US" sz="4000" b="1" cap="none" spc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 rot="19114094">
            <a:off x="3910868" y="1581004"/>
            <a:ext cx="8252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etc</a:t>
            </a:r>
            <a:endParaRPr lang="en-US" sz="40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20" y="3907985"/>
            <a:ext cx="8640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 processing relies on oxygen transport from environment to tissues</a:t>
            </a:r>
            <a:endParaRPr lang="en-A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16" descr="reef-map-coverag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10804" y="0"/>
            <a:ext cx="2033195" cy="26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red empero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181" y="683938"/>
            <a:ext cx="2114071" cy="1437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  <p:bldP spid="12" grpId="0"/>
      <p:bldP spid="13" grpId="0"/>
      <p:bldP spid="14" grpId="0"/>
      <p:bldP spid="1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160718"/>
            <a:ext cx="3686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002060"/>
                </a:solidFill>
              </a:rPr>
              <a:t>Oxygen – the fire of life!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281325" y="3267080"/>
            <a:ext cx="1928826" cy="750099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2" name="Group 43"/>
          <p:cNvGrpSpPr/>
          <p:nvPr/>
        </p:nvGrpSpPr>
        <p:grpSpPr>
          <a:xfrm>
            <a:off x="3536583" y="3351366"/>
            <a:ext cx="1401464" cy="589364"/>
            <a:chOff x="3536583" y="4468489"/>
            <a:chExt cx="1401464" cy="785818"/>
          </a:xfrm>
        </p:grpSpPr>
        <p:sp>
          <p:nvSpPr>
            <p:cNvPr id="7" name="Oval 6"/>
            <p:cNvSpPr/>
            <p:nvPr/>
          </p:nvSpPr>
          <p:spPr>
            <a:xfrm>
              <a:off x="3536583" y="4468489"/>
              <a:ext cx="1401464" cy="785818"/>
            </a:xfrm>
            <a:prstGeom prst="ellipse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9" name="Straight Connector 8"/>
            <p:cNvCxnSpPr/>
            <p:nvPr/>
          </p:nvCxnSpPr>
          <p:spPr>
            <a:xfrm rot="5400000">
              <a:off x="3852829" y="5070487"/>
              <a:ext cx="285752" cy="1588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4307958" y="5070487"/>
              <a:ext cx="285752" cy="1588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45"/>
          <p:cNvGrpSpPr/>
          <p:nvPr/>
        </p:nvGrpSpPr>
        <p:grpSpPr>
          <a:xfrm>
            <a:off x="3281326" y="2001669"/>
            <a:ext cx="2170475" cy="1253504"/>
            <a:chOff x="3281325" y="2668891"/>
            <a:chExt cx="2170475" cy="1671339"/>
          </a:xfrm>
        </p:grpSpPr>
        <p:sp>
          <p:nvSpPr>
            <p:cNvPr id="11" name="AutoShape 1145"/>
            <p:cNvSpPr>
              <a:spLocks noChangeArrowheads="1"/>
            </p:cNvSpPr>
            <p:nvPr/>
          </p:nvSpPr>
          <p:spPr bwMode="auto">
            <a:xfrm>
              <a:off x="3281325" y="4141793"/>
              <a:ext cx="1928826" cy="198437"/>
            </a:xfrm>
            <a:prstGeom prst="roundRect">
              <a:avLst>
                <a:gd name="adj" fmla="val 24588"/>
              </a:avLst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6350">
              <a:solidFill>
                <a:srgbClr val="66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Oval 1142"/>
            <p:cNvSpPr>
              <a:spLocks noChangeArrowheads="1"/>
            </p:cNvSpPr>
            <p:nvPr/>
          </p:nvSpPr>
          <p:spPr bwMode="auto">
            <a:xfrm flipH="1">
              <a:off x="4638647" y="3054653"/>
              <a:ext cx="813153" cy="614363"/>
            </a:xfrm>
            <a:prstGeom prst="ellipse">
              <a:avLst/>
            </a:prstGeom>
            <a:solidFill>
              <a:srgbClr val="730000"/>
            </a:solidFill>
            <a:ln w="6350">
              <a:solidFill>
                <a:srgbClr val="66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AutoShape 1146"/>
            <p:cNvSpPr>
              <a:spLocks noChangeArrowheads="1"/>
            </p:cNvSpPr>
            <p:nvPr/>
          </p:nvSpPr>
          <p:spPr bwMode="auto">
            <a:xfrm>
              <a:off x="3281325" y="2668891"/>
              <a:ext cx="1928826" cy="1455737"/>
            </a:xfrm>
            <a:prstGeom prst="roundRect">
              <a:avLst>
                <a:gd name="adj" fmla="val 24944"/>
              </a:avLst>
            </a:prstGeom>
            <a:solidFill>
              <a:srgbClr val="FF8080"/>
            </a:solidFill>
            <a:ln w="6350">
              <a:solidFill>
                <a:srgbClr val="66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AutoShape 1147"/>
            <p:cNvSpPr>
              <a:spLocks noChangeArrowheads="1"/>
            </p:cNvSpPr>
            <p:nvPr/>
          </p:nvSpPr>
          <p:spPr bwMode="auto">
            <a:xfrm>
              <a:off x="3495639" y="2883205"/>
              <a:ext cx="1500198" cy="1068387"/>
            </a:xfrm>
            <a:prstGeom prst="roundRect">
              <a:avLst>
                <a:gd name="adj" fmla="val 24926"/>
              </a:avLst>
            </a:prstGeom>
            <a:solidFill>
              <a:srgbClr val="FFFFFF"/>
            </a:solidFill>
            <a:ln w="6350">
              <a:solidFill>
                <a:srgbClr val="66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5" name="Group 44"/>
          <p:cNvGrpSpPr/>
          <p:nvPr/>
        </p:nvGrpSpPr>
        <p:grpSpPr>
          <a:xfrm>
            <a:off x="3281325" y="1500180"/>
            <a:ext cx="1928826" cy="489581"/>
            <a:chOff x="3281325" y="2000240"/>
            <a:chExt cx="1928826" cy="652774"/>
          </a:xfrm>
        </p:grpSpPr>
        <p:sp>
          <p:nvSpPr>
            <p:cNvPr id="16" name="AutoShape 1145"/>
            <p:cNvSpPr>
              <a:spLocks noChangeArrowheads="1"/>
            </p:cNvSpPr>
            <p:nvPr/>
          </p:nvSpPr>
          <p:spPr bwMode="auto">
            <a:xfrm>
              <a:off x="3281325" y="2454577"/>
              <a:ext cx="1928826" cy="198437"/>
            </a:xfrm>
            <a:prstGeom prst="roundRect">
              <a:avLst>
                <a:gd name="adj" fmla="val 24588"/>
              </a:avLst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6350">
              <a:solidFill>
                <a:srgbClr val="66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Arc 1154"/>
            <p:cNvSpPr>
              <a:spLocks/>
            </p:cNvSpPr>
            <p:nvPr/>
          </p:nvSpPr>
          <p:spPr bwMode="auto">
            <a:xfrm>
              <a:off x="3335305" y="2000240"/>
              <a:ext cx="536575" cy="404813"/>
            </a:xfrm>
            <a:custGeom>
              <a:avLst/>
              <a:gdLst>
                <a:gd name="G0" fmla="+- 21600 0 0"/>
                <a:gd name="G1" fmla="+- 9837 0 0"/>
                <a:gd name="G2" fmla="+- 21600 0 0"/>
                <a:gd name="T0" fmla="*/ 0 w 21600"/>
                <a:gd name="T1" fmla="*/ 9837 h 9837"/>
                <a:gd name="T2" fmla="*/ 2370 w 21600"/>
                <a:gd name="T3" fmla="*/ 0 h 9837"/>
                <a:gd name="T4" fmla="*/ 21600 w 21600"/>
                <a:gd name="T5" fmla="*/ 9837 h 9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9837" fill="none" extrusionOk="0">
                  <a:moveTo>
                    <a:pt x="0" y="9837"/>
                  </a:moveTo>
                  <a:cubicBezTo>
                    <a:pt x="0" y="6416"/>
                    <a:pt x="812" y="3045"/>
                    <a:pt x="2369" y="-1"/>
                  </a:cubicBezTo>
                </a:path>
                <a:path w="21600" h="9837" stroke="0" extrusionOk="0">
                  <a:moveTo>
                    <a:pt x="0" y="9837"/>
                  </a:moveTo>
                  <a:cubicBezTo>
                    <a:pt x="0" y="6416"/>
                    <a:pt x="812" y="3045"/>
                    <a:pt x="2369" y="-1"/>
                  </a:cubicBezTo>
                  <a:lnTo>
                    <a:pt x="21600" y="9837"/>
                  </a:lnTo>
                  <a:close/>
                </a:path>
              </a:pathLst>
            </a:cu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Arc 1165"/>
            <p:cNvSpPr>
              <a:spLocks/>
            </p:cNvSpPr>
            <p:nvPr/>
          </p:nvSpPr>
          <p:spPr bwMode="auto">
            <a:xfrm flipH="1">
              <a:off x="4624999" y="2000241"/>
              <a:ext cx="536575" cy="404812"/>
            </a:xfrm>
            <a:custGeom>
              <a:avLst/>
              <a:gdLst>
                <a:gd name="G0" fmla="+- 21600 0 0"/>
                <a:gd name="G1" fmla="+- 9837 0 0"/>
                <a:gd name="G2" fmla="+- 21600 0 0"/>
                <a:gd name="T0" fmla="*/ 0 w 21600"/>
                <a:gd name="T1" fmla="*/ 9837 h 9837"/>
                <a:gd name="T2" fmla="*/ 2370 w 21600"/>
                <a:gd name="T3" fmla="*/ 0 h 9837"/>
                <a:gd name="T4" fmla="*/ 21600 w 21600"/>
                <a:gd name="T5" fmla="*/ 9837 h 9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9837" fill="none" extrusionOk="0">
                  <a:moveTo>
                    <a:pt x="0" y="9837"/>
                  </a:moveTo>
                  <a:cubicBezTo>
                    <a:pt x="0" y="6416"/>
                    <a:pt x="812" y="3045"/>
                    <a:pt x="2369" y="-1"/>
                  </a:cubicBezTo>
                </a:path>
                <a:path w="21600" h="9837" stroke="0" extrusionOk="0">
                  <a:moveTo>
                    <a:pt x="0" y="9837"/>
                  </a:moveTo>
                  <a:cubicBezTo>
                    <a:pt x="0" y="6416"/>
                    <a:pt x="812" y="3045"/>
                    <a:pt x="2369" y="-1"/>
                  </a:cubicBezTo>
                  <a:lnTo>
                    <a:pt x="21600" y="9837"/>
                  </a:lnTo>
                  <a:close/>
                </a:path>
              </a:pathLst>
            </a:cu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713416" y="2518172"/>
            <a:ext cx="1003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Heart</a:t>
            </a:r>
            <a:endParaRPr lang="en-CA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5680901" y="2051706"/>
            <a:ext cx="1029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Blood</a:t>
            </a:r>
            <a:endParaRPr lang="en-CA" sz="2800" dirty="0"/>
          </a:p>
        </p:txBody>
      </p:sp>
      <p:cxnSp>
        <p:nvCxnSpPr>
          <p:cNvPr id="26" name="Straight Connector 25"/>
          <p:cNvCxnSpPr>
            <a:stCxn id="24" idx="1"/>
          </p:cNvCxnSpPr>
          <p:nvPr/>
        </p:nvCxnSpPr>
        <p:spPr>
          <a:xfrm flipH="1" flipV="1">
            <a:off x="5223804" y="2196702"/>
            <a:ext cx="457097" cy="1166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>
            <a:off x="5438115" y="2635568"/>
            <a:ext cx="272102" cy="433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553693" y="1178709"/>
            <a:ext cx="1938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Lungs / Gills</a:t>
            </a:r>
            <a:endParaRPr lang="en-CA" sz="2800" dirty="0"/>
          </a:p>
        </p:txBody>
      </p:sp>
      <p:cxnSp>
        <p:nvCxnSpPr>
          <p:cNvPr id="31" name="Straight Connector 30"/>
          <p:cNvCxnSpPr/>
          <p:nvPr/>
        </p:nvCxnSpPr>
        <p:spPr>
          <a:xfrm rot="10800000" flipV="1">
            <a:off x="5210154" y="1446601"/>
            <a:ext cx="357189" cy="160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067275" y="4068376"/>
            <a:ext cx="21672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Mitochondria</a:t>
            </a:r>
            <a:endParaRPr lang="en-CA" sz="2800" dirty="0"/>
          </a:p>
        </p:txBody>
      </p:sp>
      <p:cxnSp>
        <p:nvCxnSpPr>
          <p:cNvPr id="34" name="Straight Connector 33"/>
          <p:cNvCxnSpPr/>
          <p:nvPr/>
        </p:nvCxnSpPr>
        <p:spPr>
          <a:xfrm rot="16200000" flipV="1">
            <a:off x="4718763" y="3819408"/>
            <a:ext cx="349815" cy="3671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ight Brace 36"/>
          <p:cNvSpPr/>
          <p:nvPr/>
        </p:nvSpPr>
        <p:spPr>
          <a:xfrm>
            <a:off x="6710349" y="2119093"/>
            <a:ext cx="285752" cy="85725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TextBox 37"/>
          <p:cNvSpPr txBox="1"/>
          <p:nvPr/>
        </p:nvSpPr>
        <p:spPr>
          <a:xfrm>
            <a:off x="7038222" y="2270751"/>
            <a:ext cx="1748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Circulation</a:t>
            </a:r>
            <a:endParaRPr lang="en-CA" sz="2800" dirty="0"/>
          </a:p>
        </p:txBody>
      </p:sp>
      <p:cxnSp>
        <p:nvCxnSpPr>
          <p:cNvPr id="41" name="Straight Arrow Connector 40"/>
          <p:cNvCxnSpPr/>
          <p:nvPr/>
        </p:nvCxnSpPr>
        <p:spPr>
          <a:xfrm rot="10800000" flipV="1">
            <a:off x="3424201" y="3857634"/>
            <a:ext cx="785818" cy="42862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499333" y="4339840"/>
            <a:ext cx="149957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CA" sz="2000" dirty="0" smtClean="0">
                <a:solidFill>
                  <a:srgbClr val="00B050"/>
                </a:solidFill>
              </a:rPr>
              <a:t>ATP (energy)</a:t>
            </a:r>
            <a:endParaRPr lang="en-CA" sz="2000" dirty="0">
              <a:solidFill>
                <a:srgbClr val="00B05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43109" y="4329888"/>
            <a:ext cx="2334293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CA" sz="3200" b="1" dirty="0" smtClean="0">
                <a:solidFill>
                  <a:srgbClr val="00B050"/>
                </a:solidFill>
              </a:rPr>
              <a:t>ATP (energy)</a:t>
            </a:r>
            <a:endParaRPr lang="en-CA" sz="3200" b="1" dirty="0">
              <a:solidFill>
                <a:srgbClr val="00B050"/>
              </a:solidFill>
            </a:endParaRPr>
          </a:p>
        </p:txBody>
      </p:sp>
      <p:pic>
        <p:nvPicPr>
          <p:cNvPr id="32" name="Picture 31" descr="sitting_jpg_scaled5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897564"/>
            <a:ext cx="2122058" cy="1690781"/>
          </a:xfrm>
          <a:prstGeom prst="rect">
            <a:avLst/>
          </a:prstGeom>
        </p:spPr>
      </p:pic>
      <p:pic>
        <p:nvPicPr>
          <p:cNvPr id="35" name="Picture 34" descr="0511-0908-1917-4329_Black_and_White_Man_Running_from_a_Bear_clipart_imag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0885" y="897564"/>
            <a:ext cx="2163606" cy="1634200"/>
          </a:xfrm>
          <a:prstGeom prst="rect">
            <a:avLst/>
          </a:prstGeom>
        </p:spPr>
      </p:pic>
      <p:pic>
        <p:nvPicPr>
          <p:cNvPr id="36" name="Picture 35" descr="image_FishJumpin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882" y="2625756"/>
            <a:ext cx="1747573" cy="1728192"/>
          </a:xfrm>
          <a:prstGeom prst="rect">
            <a:avLst/>
          </a:prstGeom>
        </p:spPr>
      </p:pic>
      <p:grpSp>
        <p:nvGrpSpPr>
          <p:cNvPr id="8" name="Group 20"/>
          <p:cNvGrpSpPr/>
          <p:nvPr/>
        </p:nvGrpSpPr>
        <p:grpSpPr>
          <a:xfrm>
            <a:off x="1835696" y="519521"/>
            <a:ext cx="571504" cy="659188"/>
            <a:chOff x="1285852" y="2558096"/>
            <a:chExt cx="571504" cy="697627"/>
          </a:xfrm>
        </p:grpSpPr>
        <p:sp>
          <p:nvSpPr>
            <p:cNvPr id="19" name="TextBox 18"/>
            <p:cNvSpPr txBox="1"/>
            <p:nvPr/>
          </p:nvSpPr>
          <p:spPr>
            <a:xfrm>
              <a:off x="1299735" y="2558096"/>
              <a:ext cx="543739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800" dirty="0" err="1" smtClean="0"/>
                <a:t>O</a:t>
              </a:r>
              <a:r>
                <a:rPr lang="en-CA" sz="2800" baseline="-25000" dirty="0" err="1" smtClean="0"/>
                <a:t>2</a:t>
              </a:r>
              <a:endParaRPr lang="en-CA" sz="2800" baseline="-25000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1285852" y="2571744"/>
              <a:ext cx="571504" cy="57150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5" name="Group 20"/>
          <p:cNvGrpSpPr/>
          <p:nvPr/>
        </p:nvGrpSpPr>
        <p:grpSpPr>
          <a:xfrm>
            <a:off x="3059832" y="2625754"/>
            <a:ext cx="571504" cy="641325"/>
            <a:chOff x="1285852" y="2558096"/>
            <a:chExt cx="571504" cy="697627"/>
          </a:xfrm>
        </p:grpSpPr>
        <p:sp>
          <p:nvSpPr>
            <p:cNvPr id="49" name="TextBox 48"/>
            <p:cNvSpPr txBox="1"/>
            <p:nvPr/>
          </p:nvSpPr>
          <p:spPr>
            <a:xfrm>
              <a:off x="1299735" y="2558096"/>
              <a:ext cx="543739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800" dirty="0" err="1" smtClean="0"/>
                <a:t>O</a:t>
              </a:r>
              <a:r>
                <a:rPr lang="en-CA" sz="2800" baseline="-25000" dirty="0" err="1" smtClean="0"/>
                <a:t>2</a:t>
              </a:r>
              <a:endParaRPr lang="en-CA" sz="2800" baseline="-25000" dirty="0"/>
            </a:p>
          </p:txBody>
        </p:sp>
        <p:sp>
          <p:nvSpPr>
            <p:cNvPr id="50" name="Oval 49"/>
            <p:cNvSpPr/>
            <p:nvPr/>
          </p:nvSpPr>
          <p:spPr>
            <a:xfrm>
              <a:off x="1285852" y="2571744"/>
              <a:ext cx="571504" cy="57150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40" name="Picture 39" descr="tubastrea_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2506" y="160718"/>
            <a:ext cx="1576350" cy="1057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Picture 43" descr="bush-eating-cor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882" y="855954"/>
            <a:ext cx="1691949" cy="1691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Picture 44" descr="pregnancy-cartoon.gif"/>
          <p:cNvPicPr>
            <a:picLocks noChangeAspect="1"/>
          </p:cNvPicPr>
          <p:nvPr/>
        </p:nvPicPr>
        <p:blipFill>
          <a:blip r:embed="rId9"/>
          <a:srcRect l="51374" t="20632" b="9013"/>
          <a:stretch>
            <a:fillRect/>
          </a:stretch>
        </p:blipFill>
        <p:spPr>
          <a:xfrm>
            <a:off x="624137" y="2580517"/>
            <a:ext cx="1391697" cy="247596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282021" y="3389496"/>
            <a:ext cx="2515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...several trillion</a:t>
            </a:r>
            <a:endParaRPr lang="en-CA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40741E-7 C 0.00069 0.00023 0.00191 0.00046 0.00312 0.00139 C 0.00347 0.00162 0.00347 0.00278 0.00382 0.00324 C 0.00503 0.00393 0.0066 0.00463 0.00781 0.00509 C 0.00868 0.00579 0.00903 0.00694 0.00972 0.00764 C 0.0118 0.00926 0.01528 0.01018 0.01771 0.01088 C 0.02448 0.01042 0.03108 0.01018 0.0375 0.00972 C 0.0375 0.00995 0.04097 0.00833 0.04184 0.0081 C 0.04219 0.00787 0.0434 0.00764 0.0434 0.00787 C 0.04809 0.0081 0.05243 0.00903 0.05729 0.01018 C 0.0592 0.01157 0.0592 0.01296 0.06128 0.01412 C 0.06285 0.01667 0.06319 0.01875 0.0651 0.02083 C 0.06597 0.03403 0.07118 0.05139 0.05764 0.05532 C 0.05608 0.05648 0.05451 0.05671 0.05295 0.05787 C 0.05087 0.05949 0.05017 0.06111 0.04861 0.0625 C 0.04774 0.06481 0.04705 0.06597 0.04583 0.06736 C 0.04462 0.07176 0.0434 0.07616 0.04305 0.08055 C 0.04271 0.08241 0.04271 0.0838 0.04219 0.08565 C 0.04219 0.0868 0.04149 0.08912 0.04149 0.08958 C 0.04149 0.09167 0.04184 0.09398 0.04184 0.0963 C 0.04219 0.10093 0.04305 0.11157 0.04774 0.11343 C 0.04896 0.11574 0.04983 0.11551 0.05139 0.1169 C 0.05243 0.11898 0.05417 0.1213 0.05521 0.12338 C 0.05573 0.1243 0.05573 0.12523 0.05608 0.12569 C 0.05642 0.12639 0.05764 0.12639 0.05798 0.12685 C 0.0592 0.12778 0.05955 0.1287 0.06042 0.13009 C 0.06128 0.13542 0.06128 0.14074 0.06128 0.14653 " pathEditMode="relative" rAng="0" ptsTypes="ffffffffffffffffffffffffffA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" y="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0"/>
                            </p:stCondLst>
                            <p:childTnLst>
                              <p:par>
                                <p:cTn id="8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01643 C 0.00365 0.01852 0.00764 0.01967 0.01094 0.02268 C 0.0125 0.02407 0.0125 0.02754 0.01407 0.02893 C 0.01789 0.03241 0.0224 0.03449 0.02657 0.03727 C 0.02917 0.03912 0.03039 0.04329 0.03282 0.0456 C 0.03959 0.05208 0.05122 0.05532 0.05938 0.0581 C 0.08125 0.05671 0.10313 0.05625 0.125 0.05393 C 0.125 0.05417 0.13664 0.04884 0.13907 0.04768 C 0.14063 0.04699 0.14375 0.0456 0.14375 0.04583 C 0.15973 0.04745 0.17362 0.05092 0.18907 0.05602 C 0.19549 0.06157 0.19584 0.06574 0.20313 0.0706 C 0.20764 0.07963 0.20973 0.08773 0.21563 0.0956 C 0.21789 0.14514 0.23455 0.21018 0.19063 0.22477 C 0.18542 0.2294 0.18021 0.23032 0.175 0.23518 C 0.16928 0.24051 0.16667 0.24676 0.16094 0.25185 C 0.15886 0.26018 0.15625 0.26435 0.15157 0.2706 C 0.1474 0.28704 0.14393 0.30347 0.14219 0.3206 C 0.1415 0.32639 0.1415 0.33264 0.14063 0.33912 C 0.13994 0.34375 0.1375 0.35185 0.1375 0.35208 C 0.13803 0.36088 0.13837 0.36991 0.13907 0.37893 C 0.14046 0.39653 0.14289 0.4368 0.15782 0.44352 C 0.16198 0.45185 0.16424 0.45046 0.17032 0.45602 C 0.17414 0.46366 0.17969 0.47268 0.18282 0.48102 C 0.18386 0.48379 0.18438 0.48727 0.18594 0.48935 C 0.1875 0.49143 0.19028 0.49167 0.19219 0.49352 C 0.19601 0.49722 0.19757 0.50092 0.2 0.50602 C 0.20209 0.52616 0.20313 0.54606 0.20313 0.56643 " pathEditMode="relative" rAng="0" ptsTypes="ffffffffffffffffffffffffffA">
                                      <p:cBhvr>
                                        <p:cTn id="10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2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  <p:bldP spid="24" grpId="0"/>
      <p:bldP spid="30" grpId="0"/>
      <p:bldP spid="33" grpId="0"/>
      <p:bldP spid="37" grpId="0" animBg="1"/>
      <p:bldP spid="38" grpId="0"/>
      <p:bldP spid="42" grpId="0"/>
      <p:bldP spid="43" grpId="0" animBg="1"/>
      <p:bldP spid="46" grpId="0"/>
      <p:bldP spid="4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1" y="160718"/>
            <a:ext cx="2230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002060"/>
                </a:solidFill>
              </a:rPr>
              <a:t>Aerobic scope</a:t>
            </a:r>
            <a:endParaRPr lang="en-CA" sz="2800" dirty="0">
              <a:solidFill>
                <a:srgbClr val="00206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-690145" y="3028517"/>
            <a:ext cx="3528392" cy="1588"/>
          </a:xfrm>
          <a:prstGeom prst="straightConnector1">
            <a:avLst/>
          </a:prstGeom>
          <a:ln w="66675">
            <a:solidFill>
              <a:schemeClr val="tx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043608" y="4792713"/>
            <a:ext cx="4320480" cy="9178"/>
          </a:xfrm>
          <a:prstGeom prst="straightConnector1">
            <a:avLst/>
          </a:prstGeom>
          <a:ln w="66675">
            <a:solidFill>
              <a:schemeClr val="tx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16200000">
            <a:off x="-789146" y="2807940"/>
            <a:ext cx="2748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dirty="0" smtClean="0"/>
              <a:t>Aerobic metabolism</a:t>
            </a:r>
            <a:endParaRPr lang="en-AU" sz="2400" b="1" dirty="0"/>
          </a:p>
        </p:txBody>
      </p:sp>
      <p:pic>
        <p:nvPicPr>
          <p:cNvPr id="8" name="Picture 7" descr="collete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33917" y="72407"/>
            <a:ext cx="1422925" cy="2136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Oval 8"/>
          <p:cNvSpPr/>
          <p:nvPr/>
        </p:nvSpPr>
        <p:spPr>
          <a:xfrm>
            <a:off x="3565531" y="4001419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" name="Picture 9" descr="Resting_for_We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9616" y="3282148"/>
            <a:ext cx="1666601" cy="1332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ight Brace 10"/>
          <p:cNvSpPr/>
          <p:nvPr/>
        </p:nvSpPr>
        <p:spPr>
          <a:xfrm flipH="1">
            <a:off x="3133483" y="4145435"/>
            <a:ext cx="285752" cy="57264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/>
          <p:cNvSpPr txBox="1"/>
          <p:nvPr/>
        </p:nvSpPr>
        <p:spPr>
          <a:xfrm>
            <a:off x="1176142" y="4173145"/>
            <a:ext cx="1869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dirty="0" smtClean="0"/>
              <a:t>Maintenance</a:t>
            </a:r>
            <a:endParaRPr lang="en-AU" sz="2400" b="1" dirty="0"/>
          </a:p>
        </p:txBody>
      </p:sp>
      <p:sp>
        <p:nvSpPr>
          <p:cNvPr id="13" name="Oval 12"/>
          <p:cNvSpPr/>
          <p:nvPr/>
        </p:nvSpPr>
        <p:spPr>
          <a:xfrm>
            <a:off x="3565531" y="132244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3866279" y="1193107"/>
            <a:ext cx="19114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dirty="0" smtClean="0"/>
              <a:t>VO</a:t>
            </a:r>
            <a:r>
              <a:rPr lang="en-AU" sz="2400" b="1" baseline="-25000" dirty="0" smtClean="0"/>
              <a:t>2</a:t>
            </a:r>
            <a:r>
              <a:rPr lang="en-AU" sz="2400" b="1" dirty="0" smtClean="0"/>
              <a:t>max </a:t>
            </a:r>
          </a:p>
          <a:p>
            <a:r>
              <a:rPr lang="en-AU" sz="2400" b="1" dirty="0" smtClean="0"/>
              <a:t>(or MO</a:t>
            </a:r>
            <a:r>
              <a:rPr lang="en-AU" sz="2400" b="1" baseline="-25000" dirty="0" smtClean="0"/>
              <a:t>2</a:t>
            </a:r>
            <a:r>
              <a:rPr lang="en-AU" sz="2400" b="1" dirty="0" smtClean="0"/>
              <a:t>max)</a:t>
            </a:r>
            <a:endParaRPr lang="en-AU" sz="2400" b="1" dirty="0"/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 flipV="1">
            <a:off x="2549919" y="2754340"/>
            <a:ext cx="2232248" cy="1588"/>
          </a:xfrm>
          <a:prstGeom prst="straightConnector1">
            <a:avLst/>
          </a:prstGeom>
          <a:ln w="66675">
            <a:solidFill>
              <a:srgbClr val="FF0000"/>
            </a:solidFill>
            <a:headEnd type="stealth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53563" y="2561259"/>
            <a:ext cx="1969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dirty="0" smtClean="0"/>
              <a:t>Aerobic scope</a:t>
            </a:r>
            <a:endParaRPr lang="en-AU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853563" y="3885113"/>
            <a:ext cx="736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dirty="0" smtClean="0"/>
              <a:t>Rest</a:t>
            </a:r>
            <a:endParaRPr lang="en-AU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68366" y="2105002"/>
            <a:ext cx="159633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/>
              <a:t>Digestion</a:t>
            </a:r>
          </a:p>
          <a:p>
            <a:r>
              <a:rPr lang="en-AU" sz="2000" dirty="0" smtClean="0"/>
              <a:t>Reproduction</a:t>
            </a:r>
          </a:p>
          <a:p>
            <a:r>
              <a:rPr lang="en-AU" sz="2000" dirty="0" smtClean="0"/>
              <a:t>Growth</a:t>
            </a:r>
          </a:p>
          <a:p>
            <a:r>
              <a:rPr lang="en-AU" sz="2000" dirty="0" smtClean="0"/>
              <a:t>Locomotion</a:t>
            </a:r>
            <a:endParaRPr lang="en-AU" sz="2000" dirty="0"/>
          </a:p>
        </p:txBody>
      </p:sp>
      <p:sp>
        <p:nvSpPr>
          <p:cNvPr id="28" name="Right Brace 27"/>
          <p:cNvSpPr/>
          <p:nvPr/>
        </p:nvSpPr>
        <p:spPr>
          <a:xfrm flipH="1">
            <a:off x="3140409" y="1758004"/>
            <a:ext cx="285752" cy="2011029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9" name="Picture 28" descr="TUNA-RES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13480" y="498012"/>
            <a:ext cx="1673732" cy="1255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9" descr="IMG_193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7206926" y="3257955"/>
            <a:ext cx="1880233" cy="1410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1" grpId="0" animBg="1"/>
      <p:bldP spid="12" grpId="0"/>
      <p:bldP spid="13" grpId="0" animBg="1"/>
      <p:bldP spid="14" grpId="0"/>
      <p:bldP spid="16" grpId="0"/>
      <p:bldP spid="23" grpId="0"/>
      <p:bldP spid="25" grpId="0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mo2 across species.JPG"/>
          <p:cNvPicPr>
            <a:picLocks noChangeAspect="1"/>
          </p:cNvPicPr>
          <p:nvPr/>
        </p:nvPicPr>
        <p:blipFill>
          <a:blip r:embed="rId4"/>
          <a:srcRect b="2075"/>
          <a:stretch>
            <a:fillRect/>
          </a:stretch>
        </p:blipFill>
        <p:spPr>
          <a:xfrm>
            <a:off x="218211" y="488722"/>
            <a:ext cx="8707582" cy="46376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5721" y="160718"/>
            <a:ext cx="6119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002060"/>
                </a:solidFill>
              </a:rPr>
              <a:t>Movement ecology &amp; metabolic capacity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6911" y="93518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28</a:t>
            </a:r>
            <a:r>
              <a:rPr lang="en-AU" baseline="30000" dirty="0" smtClean="0"/>
              <a:t>o</a:t>
            </a:r>
            <a:r>
              <a:rPr lang="en-AU" dirty="0" smtClean="0"/>
              <a:t>C</a:t>
            </a:r>
            <a:endParaRPr lang="en-AU" dirty="0"/>
          </a:p>
        </p:txBody>
      </p:sp>
      <p:sp>
        <p:nvSpPr>
          <p:cNvPr id="23" name="Rectangle 22"/>
          <p:cNvSpPr/>
          <p:nvPr/>
        </p:nvSpPr>
        <p:spPr>
          <a:xfrm rot="1772236">
            <a:off x="7580208" y="3688788"/>
            <a:ext cx="432048" cy="14236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/>
          <p:cNvSpPr/>
          <p:nvPr/>
        </p:nvSpPr>
        <p:spPr>
          <a:xfrm>
            <a:off x="7853376" y="935182"/>
            <a:ext cx="432048" cy="2701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TextBox 25"/>
          <p:cNvSpPr txBox="1"/>
          <p:nvPr/>
        </p:nvSpPr>
        <p:spPr>
          <a:xfrm rot="17909524">
            <a:off x="1449484" y="4199874"/>
            <a:ext cx="129715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AU" sz="1600" b="1" dirty="0" smtClean="0">
                <a:solidFill>
                  <a:srgbClr val="FF0000"/>
                </a:solidFill>
              </a:rPr>
              <a:t>P. </a:t>
            </a:r>
            <a:r>
              <a:rPr lang="en-AU" sz="1600" b="1" dirty="0" err="1" smtClean="0">
                <a:solidFill>
                  <a:srgbClr val="FF0000"/>
                </a:solidFill>
              </a:rPr>
              <a:t>leopardus</a:t>
            </a:r>
            <a:endParaRPr lang="en-AU" sz="1600" b="1" dirty="0">
              <a:solidFill>
                <a:srgbClr val="FF00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1639891" y="1226130"/>
            <a:ext cx="5893518" cy="1741121"/>
          </a:xfrm>
          <a:prstGeom prst="straightConnector1">
            <a:avLst/>
          </a:prstGeom>
          <a:ln w="66675">
            <a:solidFill>
              <a:srgbClr val="FF000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20580000">
            <a:off x="3132219" y="1767663"/>
            <a:ext cx="2592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 smtClean="0">
                <a:solidFill>
                  <a:srgbClr val="FF0000"/>
                </a:solidFill>
              </a:rPr>
              <a:t>Increasing home range</a:t>
            </a:r>
            <a:endParaRPr lang="en-AU" sz="1600" b="1" dirty="0">
              <a:solidFill>
                <a:srgbClr val="FF0000"/>
              </a:solidFill>
            </a:endParaRPr>
          </a:p>
        </p:txBody>
      </p:sp>
      <p:pic>
        <p:nvPicPr>
          <p:cNvPr id="10" name="Picture 9" descr="reef-map-coverag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16110" y="-1"/>
            <a:ext cx="1527889" cy="2026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Oval 10"/>
          <p:cNvSpPr/>
          <p:nvPr/>
        </p:nvSpPr>
        <p:spPr>
          <a:xfrm>
            <a:off x="4312227" y="935182"/>
            <a:ext cx="945573" cy="3693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 animBg="1"/>
      <p:bldP spid="24" grpId="0" animBg="1"/>
      <p:bldP spid="26" grpId="0" uiExpand="1" build="p" animBg="1"/>
      <p:bldP spid="34" grpId="0" build="p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5313276" y="756675"/>
            <a:ext cx="3690380" cy="3399981"/>
            <a:chOff x="5115846" y="1514472"/>
            <a:chExt cx="3973332" cy="3930752"/>
          </a:xfrm>
        </p:grpSpPr>
        <p:pic>
          <p:nvPicPr>
            <p:cNvPr id="13" name="Picture 12" descr="juv scope.JPG"/>
            <p:cNvPicPr>
              <a:picLocks noChangeAspect="1"/>
            </p:cNvPicPr>
            <p:nvPr/>
          </p:nvPicPr>
          <p:blipFill>
            <a:blip r:embed="rId4" cstate="print"/>
            <a:srcRect r="27230"/>
            <a:stretch>
              <a:fillRect/>
            </a:stretch>
          </p:blipFill>
          <p:spPr>
            <a:xfrm>
              <a:off x="5115846" y="1514472"/>
              <a:ext cx="3848642" cy="3930752"/>
            </a:xfrm>
            <a:prstGeom prst="rect">
              <a:avLst/>
            </a:prstGeom>
          </p:spPr>
        </p:pic>
        <p:pic>
          <p:nvPicPr>
            <p:cNvPr id="20" name="Picture 19" descr="juv scope.JPG"/>
            <p:cNvPicPr>
              <a:picLocks noChangeAspect="1"/>
            </p:cNvPicPr>
            <p:nvPr/>
          </p:nvPicPr>
          <p:blipFill>
            <a:blip r:embed="rId4" cstate="print"/>
            <a:srcRect l="94395"/>
            <a:stretch>
              <a:fillRect/>
            </a:stretch>
          </p:blipFill>
          <p:spPr>
            <a:xfrm>
              <a:off x="8792762" y="1514472"/>
              <a:ext cx="296416" cy="3930752"/>
            </a:xfrm>
            <a:prstGeom prst="rect">
              <a:avLst/>
            </a:prstGeom>
          </p:spPr>
        </p:pic>
      </p:grpSp>
      <p:pic>
        <p:nvPicPr>
          <p:cNvPr id="2" name="Picture 1" descr="adult scop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3708" y="756675"/>
            <a:ext cx="4761705" cy="33771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1" y="160718"/>
            <a:ext cx="3430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002060"/>
                </a:solidFill>
              </a:rPr>
              <a:t>Environmental change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3572" y="2318266"/>
            <a:ext cx="11482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200" dirty="0" smtClean="0"/>
              <a:t>3.0</a:t>
            </a:r>
            <a:endParaRPr lang="en-A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2025118" y="1983472"/>
            <a:ext cx="11482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200" dirty="0" smtClean="0"/>
              <a:t>3.3</a:t>
            </a:r>
            <a:endParaRPr lang="en-AU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3305577" y="2044414"/>
            <a:ext cx="11482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200" dirty="0" smtClean="0"/>
              <a:t>3.4</a:t>
            </a:r>
            <a:endParaRPr lang="en-AU" sz="2200" dirty="0"/>
          </a:p>
        </p:txBody>
      </p:sp>
      <p:sp>
        <p:nvSpPr>
          <p:cNvPr id="7" name="Striped Right Arrow 6"/>
          <p:cNvSpPr/>
          <p:nvPr/>
        </p:nvSpPr>
        <p:spPr>
          <a:xfrm rot="16200000">
            <a:off x="1154090" y="2130730"/>
            <a:ext cx="342345" cy="127587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Striped Right Arrow 7"/>
          <p:cNvSpPr/>
          <p:nvPr/>
        </p:nvSpPr>
        <p:spPr>
          <a:xfrm rot="16200000">
            <a:off x="2431809" y="1765130"/>
            <a:ext cx="342345" cy="127587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Striped Right Arrow 8"/>
          <p:cNvSpPr/>
          <p:nvPr/>
        </p:nvSpPr>
        <p:spPr>
          <a:xfrm rot="16200000">
            <a:off x="3709535" y="1823070"/>
            <a:ext cx="342345" cy="127587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Striped Right Arrow 9"/>
          <p:cNvSpPr/>
          <p:nvPr/>
        </p:nvSpPr>
        <p:spPr>
          <a:xfrm rot="5400000">
            <a:off x="3709535" y="2568767"/>
            <a:ext cx="342345" cy="127587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Striped Right Arrow 10"/>
          <p:cNvSpPr/>
          <p:nvPr/>
        </p:nvSpPr>
        <p:spPr>
          <a:xfrm rot="5400000">
            <a:off x="2431809" y="2508773"/>
            <a:ext cx="342345" cy="127587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Striped Right Arrow 11"/>
          <p:cNvSpPr/>
          <p:nvPr/>
        </p:nvSpPr>
        <p:spPr>
          <a:xfrm rot="5400000">
            <a:off x="1154090" y="2832808"/>
            <a:ext cx="342345" cy="127587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5912721" y="2224296"/>
            <a:ext cx="11690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200" dirty="0" smtClean="0"/>
              <a:t>6.9</a:t>
            </a:r>
            <a:endParaRPr lang="en-AU" sz="2200" dirty="0"/>
          </a:p>
        </p:txBody>
      </p:sp>
      <p:sp>
        <p:nvSpPr>
          <p:cNvPr id="15" name="TextBox 14"/>
          <p:cNvSpPr txBox="1"/>
          <p:nvPr/>
        </p:nvSpPr>
        <p:spPr>
          <a:xfrm>
            <a:off x="7219422" y="2053705"/>
            <a:ext cx="11690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200" dirty="0" smtClean="0"/>
              <a:t>6.3</a:t>
            </a:r>
            <a:endParaRPr lang="en-AU" sz="2200" dirty="0"/>
          </a:p>
        </p:txBody>
      </p:sp>
      <p:sp>
        <p:nvSpPr>
          <p:cNvPr id="16" name="Striped Right Arrow 15"/>
          <p:cNvSpPr/>
          <p:nvPr/>
        </p:nvSpPr>
        <p:spPr>
          <a:xfrm rot="16200000">
            <a:off x="6313603" y="2019725"/>
            <a:ext cx="348470" cy="129889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Striped Right Arrow 16"/>
          <p:cNvSpPr/>
          <p:nvPr/>
        </p:nvSpPr>
        <p:spPr>
          <a:xfrm rot="16200000">
            <a:off x="7631062" y="1839109"/>
            <a:ext cx="348470" cy="129889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Striped Right Arrow 17"/>
          <p:cNvSpPr/>
          <p:nvPr/>
        </p:nvSpPr>
        <p:spPr>
          <a:xfrm rot="5400000">
            <a:off x="7631062" y="2582752"/>
            <a:ext cx="348470" cy="129889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Striped Right Arrow 18"/>
          <p:cNvSpPr/>
          <p:nvPr/>
        </p:nvSpPr>
        <p:spPr>
          <a:xfrm rot="5400000">
            <a:off x="6313603" y="2721803"/>
            <a:ext cx="348470" cy="129889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1" name="Picture 20" descr="Coral_Trout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28054" y="23573"/>
            <a:ext cx="1484457" cy="1039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 descr="mo2 across species.JPG"/>
          <p:cNvPicPr>
            <a:picLocks noChangeAspect="1"/>
          </p:cNvPicPr>
          <p:nvPr/>
        </p:nvPicPr>
        <p:blipFill>
          <a:blip r:embed="rId7" cstate="print"/>
          <a:srcRect l="14572" t="9541" r="65244" b="81496"/>
          <a:stretch>
            <a:fillRect/>
          </a:stretch>
        </p:blipFill>
        <p:spPr>
          <a:xfrm>
            <a:off x="1025013" y="1188512"/>
            <a:ext cx="1333725" cy="4320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024010" y="4083919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Adults</a:t>
            </a:r>
            <a:endParaRPr lang="en-AU" sz="3600" dirty="0"/>
          </a:p>
        </p:txBody>
      </p:sp>
      <p:sp>
        <p:nvSpPr>
          <p:cNvPr id="25" name="TextBox 24"/>
          <p:cNvSpPr txBox="1"/>
          <p:nvPr/>
        </p:nvSpPr>
        <p:spPr>
          <a:xfrm>
            <a:off x="6471918" y="4083919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Juveniles</a:t>
            </a:r>
            <a:endParaRPr lang="en-AU" sz="3600" dirty="0"/>
          </a:p>
        </p:txBody>
      </p:sp>
      <p:sp>
        <p:nvSpPr>
          <p:cNvPr id="26" name="TextBox 25"/>
          <p:cNvSpPr txBox="1"/>
          <p:nvPr/>
        </p:nvSpPr>
        <p:spPr>
          <a:xfrm>
            <a:off x="2404300" y="2809939"/>
            <a:ext cx="43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*</a:t>
            </a:r>
            <a:endParaRPr lang="en-AU" sz="36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75630" y="2916634"/>
            <a:ext cx="43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*</a:t>
            </a:r>
            <a:endParaRPr lang="en-AU" sz="36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85090" y="1429148"/>
            <a:ext cx="43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*</a:t>
            </a:r>
            <a:endParaRPr lang="en-AU" sz="3600" dirty="0"/>
          </a:p>
        </p:txBody>
      </p:sp>
      <p:sp>
        <p:nvSpPr>
          <p:cNvPr id="29" name="TextBox 28"/>
          <p:cNvSpPr txBox="1"/>
          <p:nvPr/>
        </p:nvSpPr>
        <p:spPr>
          <a:xfrm>
            <a:off x="7589408" y="2917735"/>
            <a:ext cx="43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*</a:t>
            </a:r>
            <a:endParaRPr lang="en-AU" sz="36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4" grpId="0" build="p"/>
      <p:bldP spid="25" grpId="0" build="p"/>
      <p:bldP spid="26" grpId="0" build="p"/>
      <p:bldP spid="27" grpId="0" build="p"/>
      <p:bldP spid="28" grpId="0" build="p"/>
      <p:bldP spid="2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1" y="160718"/>
            <a:ext cx="69115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002060"/>
                </a:solidFill>
              </a:rPr>
              <a:t>Estimating metabolic rate of free-living fishes?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33925" y="3267080"/>
            <a:ext cx="1928826" cy="750099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3689183" y="3351366"/>
            <a:ext cx="1401464" cy="589364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4041148" y="3802667"/>
            <a:ext cx="214314" cy="1588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4496277" y="3802667"/>
            <a:ext cx="214314" cy="1588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5"/>
          <p:cNvGrpSpPr/>
          <p:nvPr/>
        </p:nvGrpSpPr>
        <p:grpSpPr>
          <a:xfrm>
            <a:off x="3433926" y="2001669"/>
            <a:ext cx="2170475" cy="1253504"/>
            <a:chOff x="3281325" y="2668891"/>
            <a:chExt cx="2170475" cy="1671339"/>
          </a:xfrm>
        </p:grpSpPr>
        <p:sp>
          <p:nvSpPr>
            <p:cNvPr id="11" name="AutoShape 1145"/>
            <p:cNvSpPr>
              <a:spLocks noChangeArrowheads="1"/>
            </p:cNvSpPr>
            <p:nvPr/>
          </p:nvSpPr>
          <p:spPr bwMode="auto">
            <a:xfrm>
              <a:off x="3281325" y="4141793"/>
              <a:ext cx="1928826" cy="198437"/>
            </a:xfrm>
            <a:prstGeom prst="roundRect">
              <a:avLst>
                <a:gd name="adj" fmla="val 24588"/>
              </a:avLst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6350">
              <a:solidFill>
                <a:srgbClr val="66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Oval 1142"/>
            <p:cNvSpPr>
              <a:spLocks noChangeArrowheads="1"/>
            </p:cNvSpPr>
            <p:nvPr/>
          </p:nvSpPr>
          <p:spPr bwMode="auto">
            <a:xfrm flipH="1">
              <a:off x="4638647" y="3054653"/>
              <a:ext cx="813153" cy="614363"/>
            </a:xfrm>
            <a:prstGeom prst="ellipse">
              <a:avLst/>
            </a:prstGeom>
            <a:solidFill>
              <a:srgbClr val="730000"/>
            </a:solidFill>
            <a:ln w="6350">
              <a:solidFill>
                <a:srgbClr val="66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AutoShape 1146"/>
            <p:cNvSpPr>
              <a:spLocks noChangeArrowheads="1"/>
            </p:cNvSpPr>
            <p:nvPr/>
          </p:nvSpPr>
          <p:spPr bwMode="auto">
            <a:xfrm>
              <a:off x="3281325" y="2668891"/>
              <a:ext cx="1928826" cy="1455737"/>
            </a:xfrm>
            <a:prstGeom prst="roundRect">
              <a:avLst>
                <a:gd name="adj" fmla="val 24944"/>
              </a:avLst>
            </a:prstGeom>
            <a:solidFill>
              <a:srgbClr val="FF8080"/>
            </a:solidFill>
            <a:ln w="6350">
              <a:solidFill>
                <a:srgbClr val="66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AutoShape 1147"/>
            <p:cNvSpPr>
              <a:spLocks noChangeArrowheads="1"/>
            </p:cNvSpPr>
            <p:nvPr/>
          </p:nvSpPr>
          <p:spPr bwMode="auto">
            <a:xfrm>
              <a:off x="3495639" y="2883205"/>
              <a:ext cx="1500198" cy="1068387"/>
            </a:xfrm>
            <a:prstGeom prst="roundRect">
              <a:avLst>
                <a:gd name="adj" fmla="val 24926"/>
              </a:avLst>
            </a:prstGeom>
            <a:solidFill>
              <a:srgbClr val="FFFFFF"/>
            </a:solidFill>
            <a:ln w="6350">
              <a:solidFill>
                <a:srgbClr val="66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" name="Group 44"/>
          <p:cNvGrpSpPr/>
          <p:nvPr/>
        </p:nvGrpSpPr>
        <p:grpSpPr>
          <a:xfrm>
            <a:off x="3433925" y="1500180"/>
            <a:ext cx="1928826" cy="489581"/>
            <a:chOff x="3281325" y="2000240"/>
            <a:chExt cx="1928826" cy="652774"/>
          </a:xfrm>
        </p:grpSpPr>
        <p:sp>
          <p:nvSpPr>
            <p:cNvPr id="16" name="AutoShape 1145"/>
            <p:cNvSpPr>
              <a:spLocks noChangeArrowheads="1"/>
            </p:cNvSpPr>
            <p:nvPr/>
          </p:nvSpPr>
          <p:spPr bwMode="auto">
            <a:xfrm>
              <a:off x="3281325" y="2454577"/>
              <a:ext cx="1928826" cy="198437"/>
            </a:xfrm>
            <a:prstGeom prst="roundRect">
              <a:avLst>
                <a:gd name="adj" fmla="val 24588"/>
              </a:avLst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6350">
              <a:solidFill>
                <a:srgbClr val="66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Arc 1154"/>
            <p:cNvSpPr>
              <a:spLocks/>
            </p:cNvSpPr>
            <p:nvPr/>
          </p:nvSpPr>
          <p:spPr bwMode="auto">
            <a:xfrm>
              <a:off x="3335305" y="2000240"/>
              <a:ext cx="536575" cy="404813"/>
            </a:xfrm>
            <a:custGeom>
              <a:avLst/>
              <a:gdLst>
                <a:gd name="G0" fmla="+- 21600 0 0"/>
                <a:gd name="G1" fmla="+- 9837 0 0"/>
                <a:gd name="G2" fmla="+- 21600 0 0"/>
                <a:gd name="T0" fmla="*/ 0 w 21600"/>
                <a:gd name="T1" fmla="*/ 9837 h 9837"/>
                <a:gd name="T2" fmla="*/ 2370 w 21600"/>
                <a:gd name="T3" fmla="*/ 0 h 9837"/>
                <a:gd name="T4" fmla="*/ 21600 w 21600"/>
                <a:gd name="T5" fmla="*/ 9837 h 9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9837" fill="none" extrusionOk="0">
                  <a:moveTo>
                    <a:pt x="0" y="9837"/>
                  </a:moveTo>
                  <a:cubicBezTo>
                    <a:pt x="0" y="6416"/>
                    <a:pt x="812" y="3045"/>
                    <a:pt x="2369" y="-1"/>
                  </a:cubicBezTo>
                </a:path>
                <a:path w="21600" h="9837" stroke="0" extrusionOk="0">
                  <a:moveTo>
                    <a:pt x="0" y="9837"/>
                  </a:moveTo>
                  <a:cubicBezTo>
                    <a:pt x="0" y="6416"/>
                    <a:pt x="812" y="3045"/>
                    <a:pt x="2369" y="-1"/>
                  </a:cubicBezTo>
                  <a:lnTo>
                    <a:pt x="21600" y="9837"/>
                  </a:lnTo>
                  <a:close/>
                </a:path>
              </a:pathLst>
            </a:cu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Arc 1165"/>
            <p:cNvSpPr>
              <a:spLocks/>
            </p:cNvSpPr>
            <p:nvPr/>
          </p:nvSpPr>
          <p:spPr bwMode="auto">
            <a:xfrm flipH="1">
              <a:off x="4624999" y="2000241"/>
              <a:ext cx="536575" cy="404812"/>
            </a:xfrm>
            <a:custGeom>
              <a:avLst/>
              <a:gdLst>
                <a:gd name="G0" fmla="+- 21600 0 0"/>
                <a:gd name="G1" fmla="+- 9837 0 0"/>
                <a:gd name="G2" fmla="+- 21600 0 0"/>
                <a:gd name="T0" fmla="*/ 0 w 21600"/>
                <a:gd name="T1" fmla="*/ 9837 h 9837"/>
                <a:gd name="T2" fmla="*/ 2370 w 21600"/>
                <a:gd name="T3" fmla="*/ 0 h 9837"/>
                <a:gd name="T4" fmla="*/ 21600 w 21600"/>
                <a:gd name="T5" fmla="*/ 9837 h 9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9837" fill="none" extrusionOk="0">
                  <a:moveTo>
                    <a:pt x="0" y="9837"/>
                  </a:moveTo>
                  <a:cubicBezTo>
                    <a:pt x="0" y="6416"/>
                    <a:pt x="812" y="3045"/>
                    <a:pt x="2369" y="-1"/>
                  </a:cubicBezTo>
                </a:path>
                <a:path w="21600" h="9837" stroke="0" extrusionOk="0">
                  <a:moveTo>
                    <a:pt x="0" y="9837"/>
                  </a:moveTo>
                  <a:cubicBezTo>
                    <a:pt x="0" y="6416"/>
                    <a:pt x="812" y="3045"/>
                    <a:pt x="2369" y="-1"/>
                  </a:cubicBezTo>
                  <a:lnTo>
                    <a:pt x="21600" y="9837"/>
                  </a:lnTo>
                  <a:close/>
                </a:path>
              </a:pathLst>
            </a:cu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5" name="Group 20"/>
          <p:cNvGrpSpPr/>
          <p:nvPr/>
        </p:nvGrpSpPr>
        <p:grpSpPr>
          <a:xfrm>
            <a:off x="3845095" y="3375427"/>
            <a:ext cx="571504" cy="641752"/>
            <a:chOff x="1285852" y="2558096"/>
            <a:chExt cx="571504" cy="697627"/>
          </a:xfrm>
        </p:grpSpPr>
        <p:sp>
          <p:nvSpPr>
            <p:cNvPr id="19" name="TextBox 18"/>
            <p:cNvSpPr txBox="1"/>
            <p:nvPr/>
          </p:nvSpPr>
          <p:spPr>
            <a:xfrm>
              <a:off x="1299735" y="2558096"/>
              <a:ext cx="543739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800" dirty="0" err="1" smtClean="0"/>
                <a:t>O</a:t>
              </a:r>
              <a:r>
                <a:rPr lang="en-CA" sz="2800" baseline="-25000" dirty="0" err="1" smtClean="0"/>
                <a:t>2</a:t>
              </a:r>
              <a:endParaRPr lang="en-CA" sz="2800" baseline="-25000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1285852" y="2571744"/>
              <a:ext cx="571504" cy="57150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866015" y="2518172"/>
            <a:ext cx="215860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2400" dirty="0" smtClean="0"/>
              <a:t>Heart vol. / rate</a:t>
            </a:r>
            <a:endParaRPr lang="en-CA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5833500" y="2051706"/>
            <a:ext cx="2583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/>
              <a:t>Haemoglobin conc.</a:t>
            </a:r>
            <a:endParaRPr lang="en-CA" sz="2400" dirty="0"/>
          </a:p>
        </p:txBody>
      </p:sp>
      <p:cxnSp>
        <p:nvCxnSpPr>
          <p:cNvPr id="26" name="Straight Connector 25"/>
          <p:cNvCxnSpPr>
            <a:stCxn id="24" idx="1"/>
          </p:cNvCxnSpPr>
          <p:nvPr/>
        </p:nvCxnSpPr>
        <p:spPr>
          <a:xfrm flipH="1" flipV="1">
            <a:off x="5376438" y="2196702"/>
            <a:ext cx="457062" cy="858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>
            <a:off x="5590715" y="2635568"/>
            <a:ext cx="272102" cy="433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706294" y="1040852"/>
            <a:ext cx="28981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Respiratory SA / vol. / rate</a:t>
            </a:r>
            <a:endParaRPr lang="en-CA" sz="2400" dirty="0"/>
          </a:p>
        </p:txBody>
      </p:sp>
      <p:cxnSp>
        <p:nvCxnSpPr>
          <p:cNvPr id="31" name="Straight Connector 30"/>
          <p:cNvCxnSpPr/>
          <p:nvPr/>
        </p:nvCxnSpPr>
        <p:spPr>
          <a:xfrm rot="10800000" flipV="1">
            <a:off x="5362754" y="1446601"/>
            <a:ext cx="357189" cy="1607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219876" y="4151504"/>
            <a:ext cx="2397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/>
              <a:t>Mitochondria vol.</a:t>
            </a:r>
            <a:endParaRPr lang="en-CA" sz="2400" dirty="0"/>
          </a:p>
        </p:txBody>
      </p:sp>
      <p:cxnSp>
        <p:nvCxnSpPr>
          <p:cNvPr id="34" name="Straight Connector 33"/>
          <p:cNvCxnSpPr/>
          <p:nvPr/>
        </p:nvCxnSpPr>
        <p:spPr>
          <a:xfrm rot="16200000" flipV="1">
            <a:off x="4871363" y="3902536"/>
            <a:ext cx="349815" cy="3671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0800000" flipV="1">
            <a:off x="3576801" y="3857634"/>
            <a:ext cx="785818" cy="42862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651933" y="4339840"/>
            <a:ext cx="149957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CA" sz="2000" dirty="0" smtClean="0">
                <a:solidFill>
                  <a:srgbClr val="00B050"/>
                </a:solidFill>
              </a:rPr>
              <a:t>ATP (energy)</a:t>
            </a:r>
            <a:endParaRPr lang="en-CA" sz="2000" dirty="0">
              <a:solidFill>
                <a:srgbClr val="00B05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33946" y="1882115"/>
            <a:ext cx="19255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/>
              <a:t>Haemoglobin </a:t>
            </a:r>
          </a:p>
          <a:p>
            <a:r>
              <a:rPr lang="en-CA" sz="2400" dirty="0" smtClean="0"/>
              <a:t>binding</a:t>
            </a:r>
            <a:endParaRPr lang="en-CA" sz="2400" dirty="0"/>
          </a:p>
        </p:txBody>
      </p:sp>
      <p:cxnSp>
        <p:nvCxnSpPr>
          <p:cNvPr id="45" name="Straight Connector 44"/>
          <p:cNvCxnSpPr/>
          <p:nvPr/>
        </p:nvCxnSpPr>
        <p:spPr>
          <a:xfrm rot="10800000">
            <a:off x="2915817" y="2355726"/>
            <a:ext cx="457065" cy="512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907579" y="2476608"/>
            <a:ext cx="215860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2800" dirty="0" smtClean="0">
                <a:solidFill>
                  <a:srgbClr val="FF0000"/>
                </a:solidFill>
              </a:rPr>
              <a:t>Heart rate</a:t>
            </a:r>
            <a:endParaRPr lang="en-CA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160718"/>
            <a:ext cx="2374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002060"/>
                </a:solidFill>
              </a:rPr>
              <a:t>Beyond the lab</a:t>
            </a:r>
            <a:endParaRPr lang="en-CA" sz="2800" dirty="0">
              <a:solidFill>
                <a:srgbClr val="002060"/>
              </a:solidFill>
            </a:endParaRPr>
          </a:p>
        </p:txBody>
      </p:sp>
      <p:pic>
        <p:nvPicPr>
          <p:cNvPr id="5" name="Picture 4" descr="pola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3685" y="704373"/>
            <a:ext cx="2301156" cy="1519328"/>
          </a:xfrm>
          <a:prstGeom prst="rect">
            <a:avLst/>
          </a:prstGeom>
        </p:spPr>
      </p:pic>
      <p:pic>
        <p:nvPicPr>
          <p:cNvPr id="6" name="Picture 5" descr="Polar%20F6%20Heart%20Rate%20Monitor%20Watch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82182" y="735546"/>
            <a:ext cx="1651636" cy="1519328"/>
          </a:xfrm>
          <a:prstGeom prst="rect">
            <a:avLst/>
          </a:prstGeom>
        </p:spPr>
      </p:pic>
      <p:pic>
        <p:nvPicPr>
          <p:cNvPr id="8" name="Picture 7" descr="DSC_0006.JPG"/>
          <p:cNvPicPr>
            <a:picLocks noChangeAspect="1"/>
          </p:cNvPicPr>
          <p:nvPr/>
        </p:nvPicPr>
        <p:blipFill>
          <a:blip r:embed="rId6" cstate="print"/>
          <a:srcRect l="8378" t="37161" r="7847" b="33661"/>
          <a:stretch>
            <a:fillRect/>
          </a:stretch>
        </p:blipFill>
        <p:spPr bwMode="auto">
          <a:xfrm>
            <a:off x="1794147" y="3778731"/>
            <a:ext cx="5801607" cy="1244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Straight Connector 8"/>
          <p:cNvCxnSpPr/>
          <p:nvPr/>
        </p:nvCxnSpPr>
        <p:spPr>
          <a:xfrm flipV="1">
            <a:off x="2082182" y="3759882"/>
            <a:ext cx="720080" cy="423919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2874268" y="3759882"/>
            <a:ext cx="856680" cy="531075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51"/>
          <p:cNvSpPr txBox="1">
            <a:spLocks noChangeArrowheads="1"/>
          </p:cNvSpPr>
          <p:nvPr/>
        </p:nvSpPr>
        <p:spPr bwMode="auto">
          <a:xfrm>
            <a:off x="2520504" y="3407121"/>
            <a:ext cx="7858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dirty="0">
                <a:latin typeface="Maiandra GD" pitchFamily="34" charset="0"/>
              </a:rPr>
              <a:t>ECG</a:t>
            </a:r>
            <a:endParaRPr lang="en-AU" dirty="0">
              <a:latin typeface="Maiandra G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1578124" y="2218592"/>
          <a:ext cx="2554384" cy="1249303"/>
        </p:xfrm>
        <a:graphic>
          <a:graphicData uri="http://schemas.openxmlformats.org/presentationml/2006/ole">
            <p:oleObj spid="_x0000_s1026" name="SPW 10.0 Graph" r:id="rId7" imgW="5162400" imgH="2745000" progId="SigmaPlotGraphicObject.11">
              <p:embed/>
            </p:oleObj>
          </a:graphicData>
        </a:graphic>
      </p:graphicFrame>
      <p:cxnSp>
        <p:nvCxnSpPr>
          <p:cNvPr id="15" name="Straight Connector 14"/>
          <p:cNvCxnSpPr/>
          <p:nvPr/>
        </p:nvCxnSpPr>
        <p:spPr>
          <a:xfrm rot="16200000" flipV="1">
            <a:off x="5970614" y="3651870"/>
            <a:ext cx="432047" cy="43204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51"/>
          <p:cNvSpPr txBox="1">
            <a:spLocks noChangeArrowheads="1"/>
          </p:cNvSpPr>
          <p:nvPr/>
        </p:nvSpPr>
        <p:spPr bwMode="auto">
          <a:xfrm>
            <a:off x="5106518" y="2695495"/>
            <a:ext cx="208823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dirty="0" smtClean="0">
                <a:latin typeface="Maiandra GD" pitchFamily="34" charset="0"/>
              </a:rPr>
              <a:t>Depth</a:t>
            </a:r>
          </a:p>
          <a:p>
            <a:pPr eaLnBrk="0" hangingPunct="0"/>
            <a:r>
              <a:rPr lang="en-US" dirty="0" smtClean="0">
                <a:latin typeface="Maiandra GD" pitchFamily="34" charset="0"/>
                <a:ea typeface="Arial Unicode MS" pitchFamily="34" charset="-128"/>
                <a:cs typeface="Arial Unicode MS" pitchFamily="34" charset="-128"/>
              </a:rPr>
              <a:t>Temperature</a:t>
            </a:r>
          </a:p>
          <a:p>
            <a:pPr eaLnBrk="0" hangingPunct="0"/>
            <a:r>
              <a:rPr lang="en-US" dirty="0" smtClean="0">
                <a:latin typeface="Maiandra GD" pitchFamily="34" charset="0"/>
                <a:ea typeface="Arial Unicode MS" pitchFamily="34" charset="-128"/>
                <a:cs typeface="Arial Unicode MS" pitchFamily="34" charset="-128"/>
              </a:rPr>
              <a:t>Acceleration</a:t>
            </a:r>
            <a:endParaRPr lang="en-AU" dirty="0">
              <a:latin typeface="Maiandra G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8" name="Picture 26" descr="humpbacksalmon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59373" y="2610448"/>
            <a:ext cx="1609800" cy="600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51"/>
          <p:cNvSpPr txBox="1">
            <a:spLocks noChangeArrowheads="1"/>
          </p:cNvSpPr>
          <p:nvPr/>
        </p:nvSpPr>
        <p:spPr bwMode="auto">
          <a:xfrm>
            <a:off x="2010173" y="4510211"/>
            <a:ext cx="12961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dirty="0" smtClean="0">
                <a:solidFill>
                  <a:schemeClr val="bg1"/>
                </a:solidFill>
                <a:latin typeface="Maiandra GD" pitchFamily="34" charset="0"/>
              </a:rPr>
              <a:t>Fish &gt;1 kg</a:t>
            </a:r>
            <a:endParaRPr lang="en-AU" dirty="0">
              <a:solidFill>
                <a:schemeClr val="bg1"/>
              </a:solidFill>
              <a:latin typeface="Maiandra G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9672" y="4461960"/>
            <a:ext cx="23042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/>
              <a:t>Acceleration</a:t>
            </a:r>
            <a:endParaRPr lang="en-AU" sz="2400" b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1283316" y="1963192"/>
            <a:ext cx="7611311" cy="2845217"/>
            <a:chOff x="805330" y="1869673"/>
            <a:chExt cx="7611311" cy="2845217"/>
          </a:xfrm>
        </p:grpSpPr>
        <p:pic>
          <p:nvPicPr>
            <p:cNvPr id="2" name="Picture 1" descr="Fig 5_energy exp vs accel and HR.JPG"/>
            <p:cNvPicPr>
              <a:picLocks noChangeAspect="1"/>
            </p:cNvPicPr>
            <p:nvPr/>
          </p:nvPicPr>
          <p:blipFill>
            <a:blip r:embed="rId2" cstate="print"/>
            <a:srcRect r="2419"/>
            <a:stretch>
              <a:fillRect/>
            </a:stretch>
          </p:blipFill>
          <p:spPr bwMode="auto">
            <a:xfrm>
              <a:off x="805330" y="1872868"/>
              <a:ext cx="7611311" cy="2842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6" descr="Fig 5_energy exp vs accel and HR.JPG"/>
            <p:cNvPicPr>
              <a:picLocks noChangeAspect="1"/>
            </p:cNvPicPr>
            <p:nvPr/>
          </p:nvPicPr>
          <p:blipFill>
            <a:blip r:embed="rId2" cstate="print"/>
            <a:srcRect r="91993"/>
            <a:stretch>
              <a:fillRect/>
            </a:stretch>
          </p:blipFill>
          <p:spPr bwMode="auto">
            <a:xfrm>
              <a:off x="4395355" y="1869673"/>
              <a:ext cx="554441" cy="2842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5994294" y="4555479"/>
            <a:ext cx="23042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/>
              <a:t>Heart rate</a:t>
            </a:r>
            <a:endParaRPr lang="en-AU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5130198" y="4393461"/>
            <a:ext cx="216024" cy="1620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251519" y="1653648"/>
            <a:ext cx="4351655" cy="31323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3403886" y="2919649"/>
            <a:ext cx="252378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/>
              <a:t>Metabolic rate (J/min/kg)</a:t>
            </a:r>
            <a:endParaRPr lang="en-AU" sz="2400" b="1" dirty="0"/>
          </a:p>
        </p:txBody>
      </p:sp>
      <p:pic>
        <p:nvPicPr>
          <p:cNvPr id="13" name="Picture 12" descr="F24(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81539"/>
            <a:ext cx="3664736" cy="217596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339752" y="1491630"/>
            <a:ext cx="1648512" cy="8100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/>
          <p:cNvSpPr txBox="1"/>
          <p:nvPr/>
        </p:nvSpPr>
        <p:spPr>
          <a:xfrm>
            <a:off x="1229188" y="2675796"/>
            <a:ext cx="230425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/>
              <a:t>Heart rate</a:t>
            </a:r>
            <a:endParaRPr lang="en-AU" sz="2000" b="1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-556536" y="1235518"/>
            <a:ext cx="172819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/>
              <a:t>Metabolic rate</a:t>
            </a:r>
            <a:endParaRPr lang="en-AU" sz="2000" b="1" dirty="0"/>
          </a:p>
        </p:txBody>
      </p:sp>
      <p:pic>
        <p:nvPicPr>
          <p:cNvPr id="17" name="Picture 16" descr="swimtunnel%20xey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08647" y="208803"/>
            <a:ext cx="2947148" cy="1822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85721" y="160718"/>
            <a:ext cx="3661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002060"/>
                </a:solidFill>
              </a:rPr>
              <a:t>Calibration experiments</a:t>
            </a:r>
            <a:endParaRPr lang="en-CA" sz="2800" dirty="0">
              <a:solidFill>
                <a:srgbClr val="002060"/>
              </a:solidFill>
            </a:endParaRPr>
          </a:p>
        </p:txBody>
      </p:sp>
      <p:pic>
        <p:nvPicPr>
          <p:cNvPr id="12" name="Picture 11" descr="V02_max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9068" y="2813425"/>
            <a:ext cx="1602998" cy="211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Freeform 19"/>
          <p:cNvSpPr/>
          <p:nvPr/>
        </p:nvSpPr>
        <p:spPr>
          <a:xfrm>
            <a:off x="716533" y="3630177"/>
            <a:ext cx="447675" cy="40025"/>
          </a:xfrm>
          <a:custGeom>
            <a:avLst/>
            <a:gdLst>
              <a:gd name="connsiteX0" fmla="*/ 0 w 447675"/>
              <a:gd name="connsiteY0" fmla="*/ 24010 h 53367"/>
              <a:gd name="connsiteX1" fmla="*/ 33337 w 447675"/>
              <a:gd name="connsiteY1" fmla="*/ 33535 h 53367"/>
              <a:gd name="connsiteX2" fmla="*/ 61912 w 447675"/>
              <a:gd name="connsiteY2" fmla="*/ 38297 h 53367"/>
              <a:gd name="connsiteX3" fmla="*/ 142875 w 447675"/>
              <a:gd name="connsiteY3" fmla="*/ 52585 h 53367"/>
              <a:gd name="connsiteX4" fmla="*/ 352425 w 447675"/>
              <a:gd name="connsiteY4" fmla="*/ 43060 h 53367"/>
              <a:gd name="connsiteX5" fmla="*/ 376237 w 447675"/>
              <a:gd name="connsiteY5" fmla="*/ 24010 h 53367"/>
              <a:gd name="connsiteX6" fmla="*/ 390525 w 447675"/>
              <a:gd name="connsiteY6" fmla="*/ 9722 h 53367"/>
              <a:gd name="connsiteX7" fmla="*/ 404812 w 447675"/>
              <a:gd name="connsiteY7" fmla="*/ 4960 h 53367"/>
              <a:gd name="connsiteX8" fmla="*/ 447675 w 447675"/>
              <a:gd name="connsiteY8" fmla="*/ 197 h 5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675" h="53367">
                <a:moveTo>
                  <a:pt x="0" y="24010"/>
                </a:moveTo>
                <a:cubicBezTo>
                  <a:pt x="13612" y="28547"/>
                  <a:pt x="18393" y="30546"/>
                  <a:pt x="33337" y="33535"/>
                </a:cubicBezTo>
                <a:cubicBezTo>
                  <a:pt x="42806" y="35429"/>
                  <a:pt x="52387" y="36710"/>
                  <a:pt x="61912" y="38297"/>
                </a:cubicBezTo>
                <a:cubicBezTo>
                  <a:pt x="107122" y="53367"/>
                  <a:pt x="80488" y="46913"/>
                  <a:pt x="142875" y="52585"/>
                </a:cubicBezTo>
                <a:lnTo>
                  <a:pt x="352425" y="43060"/>
                </a:lnTo>
                <a:cubicBezTo>
                  <a:pt x="370315" y="41918"/>
                  <a:pt x="366011" y="36281"/>
                  <a:pt x="376237" y="24010"/>
                </a:cubicBezTo>
                <a:cubicBezTo>
                  <a:pt x="380549" y="18836"/>
                  <a:pt x="384921" y="13458"/>
                  <a:pt x="390525" y="9722"/>
                </a:cubicBezTo>
                <a:cubicBezTo>
                  <a:pt x="394702" y="6937"/>
                  <a:pt x="399873" y="5858"/>
                  <a:pt x="404812" y="4960"/>
                </a:cubicBezTo>
                <a:cubicBezTo>
                  <a:pt x="432091" y="0"/>
                  <a:pt x="431651" y="197"/>
                  <a:pt x="447675" y="197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Freeform 20"/>
          <p:cNvSpPr/>
          <p:nvPr/>
        </p:nvSpPr>
        <p:spPr>
          <a:xfrm>
            <a:off x="725710" y="3648860"/>
            <a:ext cx="447675" cy="40025"/>
          </a:xfrm>
          <a:custGeom>
            <a:avLst/>
            <a:gdLst>
              <a:gd name="connsiteX0" fmla="*/ 0 w 447675"/>
              <a:gd name="connsiteY0" fmla="*/ 24010 h 53367"/>
              <a:gd name="connsiteX1" fmla="*/ 33337 w 447675"/>
              <a:gd name="connsiteY1" fmla="*/ 33535 h 53367"/>
              <a:gd name="connsiteX2" fmla="*/ 61912 w 447675"/>
              <a:gd name="connsiteY2" fmla="*/ 38297 h 53367"/>
              <a:gd name="connsiteX3" fmla="*/ 142875 w 447675"/>
              <a:gd name="connsiteY3" fmla="*/ 52585 h 53367"/>
              <a:gd name="connsiteX4" fmla="*/ 352425 w 447675"/>
              <a:gd name="connsiteY4" fmla="*/ 43060 h 53367"/>
              <a:gd name="connsiteX5" fmla="*/ 376237 w 447675"/>
              <a:gd name="connsiteY5" fmla="*/ 24010 h 53367"/>
              <a:gd name="connsiteX6" fmla="*/ 390525 w 447675"/>
              <a:gd name="connsiteY6" fmla="*/ 9722 h 53367"/>
              <a:gd name="connsiteX7" fmla="*/ 404812 w 447675"/>
              <a:gd name="connsiteY7" fmla="*/ 4960 h 53367"/>
              <a:gd name="connsiteX8" fmla="*/ 447675 w 447675"/>
              <a:gd name="connsiteY8" fmla="*/ 197 h 5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675" h="53367">
                <a:moveTo>
                  <a:pt x="0" y="24010"/>
                </a:moveTo>
                <a:cubicBezTo>
                  <a:pt x="13612" y="28547"/>
                  <a:pt x="18393" y="30546"/>
                  <a:pt x="33337" y="33535"/>
                </a:cubicBezTo>
                <a:cubicBezTo>
                  <a:pt x="42806" y="35429"/>
                  <a:pt x="52387" y="36710"/>
                  <a:pt x="61912" y="38297"/>
                </a:cubicBezTo>
                <a:cubicBezTo>
                  <a:pt x="107122" y="53367"/>
                  <a:pt x="80488" y="46913"/>
                  <a:pt x="142875" y="52585"/>
                </a:cubicBezTo>
                <a:lnTo>
                  <a:pt x="352425" y="43060"/>
                </a:lnTo>
                <a:cubicBezTo>
                  <a:pt x="370315" y="41918"/>
                  <a:pt x="366011" y="36281"/>
                  <a:pt x="376237" y="24010"/>
                </a:cubicBezTo>
                <a:cubicBezTo>
                  <a:pt x="380549" y="18836"/>
                  <a:pt x="384921" y="13458"/>
                  <a:pt x="390525" y="9722"/>
                </a:cubicBezTo>
                <a:cubicBezTo>
                  <a:pt x="394702" y="6937"/>
                  <a:pt x="399873" y="5858"/>
                  <a:pt x="404812" y="4960"/>
                </a:cubicBezTo>
                <a:cubicBezTo>
                  <a:pt x="432091" y="0"/>
                  <a:pt x="431651" y="197"/>
                  <a:pt x="447675" y="197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Freeform 21"/>
          <p:cNvSpPr/>
          <p:nvPr/>
        </p:nvSpPr>
        <p:spPr>
          <a:xfrm>
            <a:off x="726485" y="3638029"/>
            <a:ext cx="447675" cy="40025"/>
          </a:xfrm>
          <a:custGeom>
            <a:avLst/>
            <a:gdLst>
              <a:gd name="connsiteX0" fmla="*/ 0 w 447675"/>
              <a:gd name="connsiteY0" fmla="*/ 24010 h 53367"/>
              <a:gd name="connsiteX1" fmla="*/ 33337 w 447675"/>
              <a:gd name="connsiteY1" fmla="*/ 33535 h 53367"/>
              <a:gd name="connsiteX2" fmla="*/ 61912 w 447675"/>
              <a:gd name="connsiteY2" fmla="*/ 38297 h 53367"/>
              <a:gd name="connsiteX3" fmla="*/ 142875 w 447675"/>
              <a:gd name="connsiteY3" fmla="*/ 52585 h 53367"/>
              <a:gd name="connsiteX4" fmla="*/ 352425 w 447675"/>
              <a:gd name="connsiteY4" fmla="*/ 43060 h 53367"/>
              <a:gd name="connsiteX5" fmla="*/ 376237 w 447675"/>
              <a:gd name="connsiteY5" fmla="*/ 24010 h 53367"/>
              <a:gd name="connsiteX6" fmla="*/ 390525 w 447675"/>
              <a:gd name="connsiteY6" fmla="*/ 9722 h 53367"/>
              <a:gd name="connsiteX7" fmla="*/ 404812 w 447675"/>
              <a:gd name="connsiteY7" fmla="*/ 4960 h 53367"/>
              <a:gd name="connsiteX8" fmla="*/ 447675 w 447675"/>
              <a:gd name="connsiteY8" fmla="*/ 197 h 5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675" h="53367">
                <a:moveTo>
                  <a:pt x="0" y="24010"/>
                </a:moveTo>
                <a:cubicBezTo>
                  <a:pt x="13612" y="28547"/>
                  <a:pt x="18393" y="30546"/>
                  <a:pt x="33337" y="33535"/>
                </a:cubicBezTo>
                <a:cubicBezTo>
                  <a:pt x="42806" y="35429"/>
                  <a:pt x="52387" y="36710"/>
                  <a:pt x="61912" y="38297"/>
                </a:cubicBezTo>
                <a:cubicBezTo>
                  <a:pt x="107122" y="53367"/>
                  <a:pt x="80488" y="46913"/>
                  <a:pt x="142875" y="52585"/>
                </a:cubicBezTo>
                <a:lnTo>
                  <a:pt x="352425" y="43060"/>
                </a:lnTo>
                <a:cubicBezTo>
                  <a:pt x="370315" y="41918"/>
                  <a:pt x="366011" y="36281"/>
                  <a:pt x="376237" y="24010"/>
                </a:cubicBezTo>
                <a:cubicBezTo>
                  <a:pt x="380549" y="18836"/>
                  <a:pt x="384921" y="13458"/>
                  <a:pt x="390525" y="9722"/>
                </a:cubicBezTo>
                <a:cubicBezTo>
                  <a:pt x="394702" y="6937"/>
                  <a:pt x="399873" y="5858"/>
                  <a:pt x="404812" y="4960"/>
                </a:cubicBezTo>
                <a:cubicBezTo>
                  <a:pt x="432091" y="0"/>
                  <a:pt x="431651" y="197"/>
                  <a:pt x="447675" y="197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5" grpId="0" animBg="1"/>
      <p:bldP spid="16" grpId="0" animBg="1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ockeye logger data.JPG"/>
          <p:cNvPicPr>
            <a:picLocks noChangeAspect="1"/>
          </p:cNvPicPr>
          <p:nvPr/>
        </p:nvPicPr>
        <p:blipFill>
          <a:blip r:embed="rId3"/>
          <a:srcRect b="10505"/>
          <a:stretch>
            <a:fillRect/>
          </a:stretch>
        </p:blipFill>
        <p:spPr>
          <a:xfrm>
            <a:off x="78574" y="436422"/>
            <a:ext cx="8979003" cy="4661189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2714612" y="1846113"/>
            <a:ext cx="3000396" cy="1191"/>
          </a:xfrm>
          <a:prstGeom prst="line">
            <a:avLst/>
          </a:prstGeom>
          <a:ln w="57150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5886912" y="1836418"/>
            <a:ext cx="990608" cy="5952"/>
          </a:xfrm>
          <a:prstGeom prst="line">
            <a:avLst/>
          </a:prstGeom>
          <a:ln w="5715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444336" y="1847304"/>
            <a:ext cx="1207214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7030279" y="1784272"/>
            <a:ext cx="37505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00473" y="874757"/>
            <a:ext cx="16435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 smtClean="0"/>
              <a:t>Spawning </a:t>
            </a:r>
          </a:p>
          <a:p>
            <a:pPr algn="ctr"/>
            <a:r>
              <a:rPr lang="en-CA" sz="2000" dirty="0" smtClean="0"/>
              <a:t>ground arrival</a:t>
            </a:r>
            <a:endParaRPr lang="en-CA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672071" y="1475006"/>
            <a:ext cx="660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River</a:t>
            </a:r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3777288" y="1475006"/>
            <a:ext cx="605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Lake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6014143" y="1475006"/>
            <a:ext cx="660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River</a:t>
            </a:r>
            <a:endParaRPr lang="en-CA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-658204" y="1070918"/>
            <a:ext cx="17281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/>
              <a:t>Depth (m)</a:t>
            </a:r>
            <a:endParaRPr lang="en-AU" sz="1600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658204" y="3158557"/>
            <a:ext cx="17281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/>
              <a:t>Metabolism</a:t>
            </a:r>
            <a:endParaRPr lang="en-AU" sz="1600" dirty="0"/>
          </a:p>
        </p:txBody>
      </p:sp>
      <p:pic>
        <p:nvPicPr>
          <p:cNvPr id="16" name="Picture 3" descr="C:\Tim Clark\Conferences &amp; Presentations\APS Virginia Beach 2006\UBC Seminar\sockeye-salmon.jpg"/>
          <p:cNvPicPr>
            <a:picLocks noChangeAspect="1" noChangeArrowheads="1"/>
          </p:cNvPicPr>
          <p:nvPr/>
        </p:nvPicPr>
        <p:blipFill>
          <a:blip r:embed="rId4" cstate="print"/>
          <a:srcRect l="23278"/>
          <a:stretch>
            <a:fillRect/>
          </a:stretch>
        </p:blipFill>
        <p:spPr bwMode="auto">
          <a:xfrm>
            <a:off x="7730836" y="12964"/>
            <a:ext cx="1377669" cy="1082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2651550" y="268593"/>
            <a:ext cx="5048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 smtClean="0"/>
              <a:t>Allows a ‘fish eye view’ of environmental challenges</a:t>
            </a:r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>
            <a:off x="285721" y="160718"/>
            <a:ext cx="230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002060"/>
                </a:solidFill>
              </a:rPr>
              <a:t>Free-living fish</a:t>
            </a:r>
            <a:endParaRPr lang="en-CA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nuary_90_0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0" y="0"/>
            <a:ext cx="5225143" cy="5143500"/>
          </a:xfrm>
          <a:prstGeom prst="rect">
            <a:avLst/>
          </a:prstGeom>
        </p:spPr>
      </p:pic>
      <p:pic>
        <p:nvPicPr>
          <p:cNvPr id="5" name="Picture 4" descr="February_90_0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70" y="0"/>
            <a:ext cx="5225143" cy="5143500"/>
          </a:xfrm>
          <a:prstGeom prst="rect">
            <a:avLst/>
          </a:prstGeom>
        </p:spPr>
      </p:pic>
      <p:pic>
        <p:nvPicPr>
          <p:cNvPr id="6" name="Picture 5" descr="March_90_0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70" y="0"/>
            <a:ext cx="5225143" cy="5143500"/>
          </a:xfrm>
          <a:prstGeom prst="rect">
            <a:avLst/>
          </a:prstGeom>
        </p:spPr>
      </p:pic>
      <p:pic>
        <p:nvPicPr>
          <p:cNvPr id="7" name="Picture 6" descr="April_90_00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70" y="0"/>
            <a:ext cx="5225143" cy="5143500"/>
          </a:xfrm>
          <a:prstGeom prst="rect">
            <a:avLst/>
          </a:prstGeom>
        </p:spPr>
      </p:pic>
      <p:pic>
        <p:nvPicPr>
          <p:cNvPr id="8" name="Picture 7" descr="May_90_00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70" y="0"/>
            <a:ext cx="5225143" cy="5143500"/>
          </a:xfrm>
          <a:prstGeom prst="rect">
            <a:avLst/>
          </a:prstGeom>
        </p:spPr>
      </p:pic>
      <p:pic>
        <p:nvPicPr>
          <p:cNvPr id="9" name="Picture 8" descr="June_90_00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5370" y="0"/>
            <a:ext cx="5225143" cy="5143500"/>
          </a:xfrm>
          <a:prstGeom prst="rect">
            <a:avLst/>
          </a:prstGeom>
        </p:spPr>
      </p:pic>
      <p:pic>
        <p:nvPicPr>
          <p:cNvPr id="10" name="Picture 9" descr="July_90_00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55370" y="0"/>
            <a:ext cx="5225143" cy="5143500"/>
          </a:xfrm>
          <a:prstGeom prst="rect">
            <a:avLst/>
          </a:prstGeom>
        </p:spPr>
      </p:pic>
      <p:pic>
        <p:nvPicPr>
          <p:cNvPr id="11" name="Picture 10" descr="August_90_00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55370" y="0"/>
            <a:ext cx="5225143" cy="5143500"/>
          </a:xfrm>
          <a:prstGeom prst="rect">
            <a:avLst/>
          </a:prstGeom>
        </p:spPr>
      </p:pic>
      <p:pic>
        <p:nvPicPr>
          <p:cNvPr id="12" name="Picture 11" descr="September_90_00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55370" y="0"/>
            <a:ext cx="5225143" cy="5143500"/>
          </a:xfrm>
          <a:prstGeom prst="rect">
            <a:avLst/>
          </a:prstGeom>
        </p:spPr>
      </p:pic>
      <p:pic>
        <p:nvPicPr>
          <p:cNvPr id="13" name="Picture 12" descr="October_90_00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55370" y="0"/>
            <a:ext cx="5225143" cy="5143500"/>
          </a:xfrm>
          <a:prstGeom prst="rect">
            <a:avLst/>
          </a:prstGeom>
        </p:spPr>
      </p:pic>
      <p:pic>
        <p:nvPicPr>
          <p:cNvPr id="14" name="Picture 13" descr="November_90_00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955370" y="0"/>
            <a:ext cx="5225143" cy="5143500"/>
          </a:xfrm>
          <a:prstGeom prst="rect">
            <a:avLst/>
          </a:prstGeom>
        </p:spPr>
      </p:pic>
      <p:pic>
        <p:nvPicPr>
          <p:cNvPr id="15" name="Picture 14" descr="December_90_00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955370" y="0"/>
            <a:ext cx="5225143" cy="5143500"/>
          </a:xfrm>
          <a:prstGeom prst="rect">
            <a:avLst/>
          </a:prstGeom>
        </p:spPr>
      </p:pic>
      <p:pic>
        <p:nvPicPr>
          <p:cNvPr id="16" name="Picture 15" descr="SSTatlasColobar17-33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95936" y="3250141"/>
            <a:ext cx="523948" cy="1893359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6804248" y="3327834"/>
            <a:ext cx="108000" cy="1080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285721" y="160718"/>
            <a:ext cx="4521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002060"/>
                </a:solidFill>
              </a:rPr>
              <a:t>Bio-logging and bio-telemetry</a:t>
            </a:r>
            <a:endParaRPr lang="en-CA" sz="2800" dirty="0">
              <a:solidFill>
                <a:srgbClr val="002060"/>
              </a:solidFill>
            </a:endParaRPr>
          </a:p>
        </p:txBody>
      </p:sp>
      <p:pic>
        <p:nvPicPr>
          <p:cNvPr id="22" name="Picture 21" descr="logger whole trace.JPG"/>
          <p:cNvPicPr>
            <a:picLocks noChangeAspect="1"/>
          </p:cNvPicPr>
          <p:nvPr/>
        </p:nvPicPr>
        <p:blipFill>
          <a:blip r:embed="rId15" cstate="print"/>
          <a:srcRect l="23795" t="5566" r="30230" b="15522"/>
          <a:stretch>
            <a:fillRect/>
          </a:stretch>
        </p:blipFill>
        <p:spPr>
          <a:xfrm>
            <a:off x="107504" y="897564"/>
            <a:ext cx="3816424" cy="3726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TextBox 22"/>
          <p:cNvSpPr txBox="1"/>
          <p:nvPr/>
        </p:nvSpPr>
        <p:spPr>
          <a:xfrm>
            <a:off x="4932040" y="3597864"/>
            <a:ext cx="13071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Movement</a:t>
            </a:r>
          </a:p>
          <a:p>
            <a:r>
              <a:rPr lang="en-CA" b="1" dirty="0" smtClean="0"/>
              <a:t>Behaviour</a:t>
            </a:r>
          </a:p>
          <a:p>
            <a:r>
              <a:rPr lang="en-CA" b="1" dirty="0" smtClean="0"/>
              <a:t>Physiology</a:t>
            </a:r>
          </a:p>
          <a:p>
            <a:r>
              <a:rPr lang="en-CA" b="1" dirty="0" smtClean="0"/>
              <a:t>Preferences</a:t>
            </a:r>
          </a:p>
          <a:p>
            <a:r>
              <a:rPr lang="en-CA" b="1" dirty="0" smtClean="0"/>
              <a:t>Avoidance</a:t>
            </a:r>
            <a:endParaRPr lang="en-CA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520799" y="4731990"/>
            <a:ext cx="1613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 smtClean="0"/>
              <a:t>Craig Steinberg</a:t>
            </a:r>
            <a:endParaRPr lang="en-CA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4283969" y="2679762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b="1" dirty="0" smtClean="0"/>
              <a:t>QLD</a:t>
            </a:r>
            <a:endParaRPr lang="en-CA" sz="2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44444E-6 C -0.00156 0.0007 -0.00312 0.00116 -0.00451 0.00209 C -0.00608 0.00324 -0.00729 0.00602 -0.00903 0.00602 C -0.01111 0.00602 -0.01458 -0.00347 -0.0151 -0.00416 C -0.01632 -0.00555 -0.01805 -0.00532 -0.01962 -0.00601 C -0.02674 -0.00301 -0.02934 0.00278 -0.03177 0.01204 C -0.02986 0.02408 -0.03264 0.03727 -0.02882 0.04838 C -0.0283 0.05 -0.01285 0.05533 -0.01059 0.05649 C -0.00608 0.0625 -0.00312 0.06459 0.00313 0.06667 C 0.00816 0.06528 0.01354 0.06528 0.01823 0.0625 C 0.025 0.05834 0.01545 0.04815 0.01372 0.04653 C 0.00868 0.04723 0.00365 0.04885 -0.00139 0.04838 C -0.00469 0.04815 -0.01285 0.04746 -0.01059 0.04445 C -0.00694 0.03959 -0.00052 0.04167 0.00451 0.04028 C -0.00035 0.0338 -0.00555 0.02686 -0.01215 0.02431 C -0.01458 0.0132 -0.01701 0.01968 -0.02274 0.01204 C -0.0217 0.01065 -0.02101 0.00857 -0.01962 0.00811 C -0.01875 0.00787 -0.00573 0.01366 -0.00451 0.01412 C 0.00313 0.02385 0.0066 0.01922 0.01823 0.01621 C 0.01493 0.00047 0.01528 -0.00139 0.00764 -0.01226 C 0.00417 -0.00764 0.00208 -0.00254 -0.00139 0.00209 C -0.00191 0.00278 -0.00052 0.0007 -3.88889E-6 -4.44444E-6 Z " pathEditMode="relative" ptsTypes="ffffffffffffffffffffff">
                                      <p:cBhvr>
                                        <p:cTn id="1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1" y="160718"/>
            <a:ext cx="1919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002060"/>
                </a:solidFill>
              </a:rPr>
              <a:t>Conclusions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937812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200" dirty="0" smtClean="0"/>
              <a:t>Metabolic capacity provides insight into movement ecology and home ranges of fishes</a:t>
            </a:r>
            <a:endParaRPr lang="en-AU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248055" y="2098139"/>
            <a:ext cx="86409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200" dirty="0" smtClean="0"/>
              <a:t>Metabolic capacity may be influenced by environmental change (e.g., increasing temperature) and differentially with ontogeny </a:t>
            </a:r>
            <a:r>
              <a:rPr lang="en-AU" sz="2200" dirty="0" smtClean="0">
                <a:sym typeface="Wingdings" pitchFamily="2" charset="2"/>
              </a:rPr>
              <a:t> life history consequences</a:t>
            </a:r>
            <a:endParaRPr lang="en-AU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254981" y="3580587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200" dirty="0" smtClean="0"/>
              <a:t>Understanding energy budgets is key </a:t>
            </a:r>
            <a:r>
              <a:rPr lang="en-AU" sz="2200" dirty="0" smtClean="0">
                <a:sym typeface="Wingdings" pitchFamily="2" charset="2"/>
              </a:rPr>
              <a:t> integration of physiology, ecology, electronic engineering and environmental monitoring/modelling</a:t>
            </a:r>
            <a:endParaRPr lang="en-AU" sz="2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714995" y="2815936"/>
            <a:ext cx="1693723" cy="1392383"/>
          </a:xfrm>
          <a:prstGeom prst="rect">
            <a:avLst/>
          </a:prstGeom>
          <a:gradFill>
            <a:gsLst>
              <a:gs pos="0">
                <a:srgbClr val="C00000">
                  <a:alpha val="50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" name="Picture 9" descr="Lizard-Island-Logos.jpg"/>
          <p:cNvPicPr>
            <a:picLocks noChangeAspect="1"/>
          </p:cNvPicPr>
          <p:nvPr/>
        </p:nvPicPr>
        <p:blipFill>
          <a:blip r:embed="rId2" cstate="print"/>
          <a:srcRect b="7053"/>
          <a:stretch>
            <a:fillRect/>
          </a:stretch>
        </p:blipFill>
        <p:spPr>
          <a:xfrm>
            <a:off x="1704107" y="2641724"/>
            <a:ext cx="3844642" cy="20237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4995" y="2878281"/>
            <a:ext cx="16937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ysClr val="windowText" lastClr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Peter </a:t>
            </a:r>
            <a:r>
              <a:rPr lang="en-AU" dirty="0" err="1" smtClean="0">
                <a:solidFill>
                  <a:sysClr val="windowText" lastClr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Teakle</a:t>
            </a:r>
            <a:r>
              <a:rPr lang="en-AU" dirty="0" smtClean="0">
                <a:solidFill>
                  <a:sysClr val="windowText" lastClr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Sustainable Fishing Research Grant</a:t>
            </a:r>
            <a:endParaRPr lang="en-AU" dirty="0">
              <a:solidFill>
                <a:sysClr val="windowText" lastClr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Acknowledgements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249542"/>
            <a:ext cx="8640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200" dirty="0" smtClean="0"/>
              <a:t>Vanessa Messmer (</a:t>
            </a:r>
            <a:r>
              <a:rPr lang="en-AU" sz="2200" dirty="0" err="1" smtClean="0"/>
              <a:t>CoE</a:t>
            </a:r>
            <a:r>
              <a:rPr lang="en-AU" sz="2200" dirty="0" smtClean="0"/>
              <a:t> Coral Reef Studies, JCU)</a:t>
            </a:r>
            <a:endParaRPr lang="en-AU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2139276"/>
            <a:ext cx="8640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200" dirty="0" smtClean="0"/>
              <a:t>Morgan Pratchett (</a:t>
            </a:r>
            <a:r>
              <a:rPr lang="en-AU" sz="2200" dirty="0" err="1" smtClean="0"/>
              <a:t>CoE</a:t>
            </a:r>
            <a:r>
              <a:rPr lang="en-AU" sz="2200" dirty="0" smtClean="0"/>
              <a:t> Coral Reef Studies, JCU)</a:t>
            </a:r>
            <a:endParaRPr lang="en-AU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254548" y="1693142"/>
            <a:ext cx="8640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200" dirty="0" smtClean="0"/>
              <a:t>Andrew Tobin (Earth and </a:t>
            </a:r>
            <a:r>
              <a:rPr lang="en-AU" sz="2200" dirty="0" err="1" smtClean="0"/>
              <a:t>Env</a:t>
            </a:r>
            <a:r>
              <a:rPr lang="en-AU" sz="2200" dirty="0" smtClean="0"/>
              <a:t>. Sciences, JCU)</a:t>
            </a:r>
            <a:endParaRPr lang="en-AU" sz="2200" dirty="0"/>
          </a:p>
        </p:txBody>
      </p:sp>
    </p:spTree>
    <p:extLst>
      <p:ext uri="{BB962C8B-B14F-4D97-AF65-F5344CB8AC3E}">
        <p14:creationId xmlns="" xmlns:p14="http://schemas.microsoft.com/office/powerpoint/2010/main" val="425351952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3|11.8|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2|37.5|13.2|12.2|4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7|32.8|15.1|14.2|30.7|12.7|11.7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4137</TotalTime>
  <Words>526</Words>
  <Application>Microsoft Office PowerPoint</Application>
  <PresentationFormat>On-screen Show (16:9)</PresentationFormat>
  <Paragraphs>109</Paragraphs>
  <Slides>14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Custom Design</vt:lpstr>
      <vt:lpstr>1_Custom Design</vt:lpstr>
      <vt:lpstr>Office Theme</vt:lpstr>
      <vt:lpstr>SPW 10.0 Graph</vt:lpstr>
      <vt:lpstr>Cardiorespiratory physiology and energetics of reef fishes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Acknowledgements</vt:lpstr>
    </vt:vector>
  </TitlesOfParts>
  <Company>AIMS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User</dc:creator>
  <cp:lastModifiedBy>Timothy Clark</cp:lastModifiedBy>
  <cp:revision>91</cp:revision>
  <dcterms:created xsi:type="dcterms:W3CDTF">2012-05-23T03:47:51Z</dcterms:created>
  <dcterms:modified xsi:type="dcterms:W3CDTF">2012-07-12T22:01:32Z</dcterms:modified>
</cp:coreProperties>
</file>